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64" r:id="rId2"/>
    <p:sldId id="366" r:id="rId3"/>
    <p:sldId id="365" r:id="rId4"/>
    <p:sldId id="367" r:id="rId5"/>
    <p:sldId id="368" r:id="rId6"/>
    <p:sldId id="369" r:id="rId7"/>
  </p:sldIdLst>
  <p:sldSz cx="9144000" cy="6858000" type="screen4x3"/>
  <p:notesSz cx="6669088" cy="9926638"/>
  <p:custDataLst>
    <p:tags r:id="rId1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0000"/>
    <a:srgbClr val="7F7F7F"/>
    <a:srgbClr val="FFFFFF"/>
    <a:srgbClr val="9D9D9D"/>
    <a:srgbClr val="595959"/>
    <a:srgbClr val="00235C"/>
    <a:srgbClr val="004BC4"/>
    <a:srgbClr val="2A79FF"/>
    <a:srgbClr val="7FA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87443" autoAdjust="0"/>
  </p:normalViewPr>
  <p:slideViewPr>
    <p:cSldViewPr snapToGrid="0" snapToObjects="1" showGuides="1">
      <p:cViewPr varScale="1">
        <p:scale>
          <a:sx n="89" d="100"/>
          <a:sy n="89" d="100"/>
        </p:scale>
        <p:origin x="1210" y="77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55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40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Динаміка кількості населення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Лист1!$B$11:$B$14</c:f>
              <c:numCache>
                <c:formatCode>General</c:formatCode>
                <c:ptCount val="4"/>
                <c:pt idx="0">
                  <c:v>2001</c:v>
                </c:pt>
                <c:pt idx="1">
                  <c:v>2003</c:v>
                </c:pt>
                <c:pt idx="2">
                  <c:v>2008</c:v>
                </c:pt>
                <c:pt idx="3">
                  <c:v>2013</c:v>
                </c:pt>
              </c:numCache>
            </c:numRef>
          </c:cat>
          <c:val>
            <c:numRef>
              <c:f>Лист1!$C$11:$C$14</c:f>
              <c:numCache>
                <c:formatCode>General</c:formatCode>
                <c:ptCount val="4"/>
                <c:pt idx="0">
                  <c:v>1142416</c:v>
                </c:pt>
                <c:pt idx="1">
                  <c:v>1134221</c:v>
                </c:pt>
                <c:pt idx="2">
                  <c:v>1098618</c:v>
                </c:pt>
                <c:pt idx="3">
                  <c:v>1077300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5276656"/>
        <c:axId val="405272344"/>
      </c:lineChart>
      <c:catAx>
        <c:axId val="40527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05272344"/>
        <c:crosses val="autoZero"/>
        <c:auto val="1"/>
        <c:lblAlgn val="ctr"/>
        <c:lblOffset val="100"/>
        <c:noMultiLvlLbl val="0"/>
      </c:catAx>
      <c:valAx>
        <c:axId val="405272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0527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1B345-4CFC-459F-B48D-28AF95CED031}" type="datetimeFigureOut">
              <a:rPr lang="de-DE" smtClean="0"/>
              <a:pPr/>
              <a:t>01.10.2017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A898B-1F13-4E5E-8592-AA80C2A145E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9088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01.10.2017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860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181100" y="2081213"/>
            <a:ext cx="7485063" cy="1081087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181100" y="3141663"/>
            <a:ext cx="7485063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2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5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300038"/>
            <a:ext cx="2130425" cy="55022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300038"/>
            <a:ext cx="6242050" cy="55022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47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4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9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9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0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2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2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uk-UA" smtClean="0"/>
              <a:t>Textmasterformate durch Klicken bearbeiten</a:t>
            </a:r>
          </a:p>
          <a:p>
            <a:pPr lvl="1"/>
            <a:r>
              <a:rPr lang="de-DE" altLang="uk-UA" smtClean="0"/>
              <a:t>Zweite Ebene</a:t>
            </a:r>
          </a:p>
          <a:p>
            <a:pPr lvl="2"/>
            <a:r>
              <a:rPr lang="de-DE" altLang="uk-UA" smtClean="0"/>
              <a:t>Dritte Ebene</a:t>
            </a:r>
          </a:p>
          <a:p>
            <a:pPr lvl="3"/>
            <a:r>
              <a:rPr lang="de-DE" altLang="uk-UA" smtClean="0"/>
              <a:t>Vierte Ebene</a:t>
            </a:r>
          </a:p>
          <a:p>
            <a:pPr lvl="4"/>
            <a:r>
              <a:rPr lang="de-DE" altLang="uk-UA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noProof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300038"/>
            <a:ext cx="852011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uk-UA" smtClean="0"/>
              <a:t>Klicken Sie, um das Titelformat zu bearbeiten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uk-UA" sz="1000" smtClean="0">
                <a:solidFill>
                  <a:srgbClr val="000000"/>
                </a:solidFill>
              </a:rPr>
              <a:t>Page </a:t>
            </a:r>
            <a:r>
              <a:rPr lang="de-DE" altLang="uk-UA" sz="1000" smtClean="0">
                <a:solidFill>
                  <a:srgbClr val="000000"/>
                </a:solidFill>
                <a:sym typeface="Wingdings" panose="05000000000000000000" pitchFamily="2" charset="2"/>
              </a:rPr>
              <a:t></a:t>
            </a:r>
            <a:r>
              <a:rPr lang="de-DE" altLang="uk-UA" sz="1000" smtClean="0">
                <a:solidFill>
                  <a:srgbClr val="000000"/>
                </a:solidFill>
              </a:rPr>
              <a:t> </a:t>
            </a:r>
            <a:fld id="{3A3A0264-D455-4C14-9F54-B91324BC346B}" type="slidenum">
              <a:rPr lang="de-DE" altLang="uk-UA" sz="10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altLang="uk-UA" sz="1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0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3.xml"/><Relationship Id="rId18" Type="http://schemas.openxmlformats.org/officeDocument/2006/relationships/image" Target="../media/image11.jpeg"/><Relationship Id="rId3" Type="http://schemas.openxmlformats.org/officeDocument/2006/relationships/audio" Target="../media/media1.wma"/><Relationship Id="rId7" Type="http://schemas.openxmlformats.org/officeDocument/2006/relationships/slide" Target="slide4.xml"/><Relationship Id="rId12" Type="http://schemas.openxmlformats.org/officeDocument/2006/relationships/image" Target="../media/image8.png"/><Relationship Id="rId17" Type="http://schemas.openxmlformats.org/officeDocument/2006/relationships/image" Target="../media/image4.wmf"/><Relationship Id="rId2" Type="http://schemas.microsoft.com/office/2007/relationships/media" Target="../media/media1.wma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slide" Target="slide6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video" Target="https://www.youtube.com/embed/uwkUgJ_vTLk" TargetMode="External"/><Relationship Id="rId9" Type="http://schemas.openxmlformats.org/officeDocument/2006/relationships/slide" Target="slide5.xml"/><Relationship Id="rId1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4662" y="1850834"/>
            <a:ext cx="7485063" cy="1081087"/>
          </a:xfrm>
        </p:spPr>
        <p:txBody>
          <a:bodyPr/>
          <a:lstStyle/>
          <a:p>
            <a:pPr algn="ctr"/>
            <a:r>
              <a:rPr lang="ru-RU" sz="5400" dirty="0" err="1" smtClean="0"/>
              <a:t>Тернопіль</a:t>
            </a:r>
            <a:endParaRPr lang="uk-UA" sz="4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438790" y="3090023"/>
            <a:ext cx="4547672" cy="800100"/>
          </a:xfrm>
        </p:spPr>
        <p:txBody>
          <a:bodyPr>
            <a:noAutofit/>
          </a:bodyPr>
          <a:lstStyle/>
          <a:p>
            <a:pPr algn="ctr"/>
            <a:r>
              <a:rPr lang="uk-UA" sz="1800" dirty="0" smtClean="0"/>
              <a:t>Автор: учень 9 класу Шевчук Василь</a:t>
            </a:r>
            <a:endParaRPr lang="uk-UA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0988"/>
            <a:ext cx="9144000" cy="2653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uk-UA"/>
              <a:t>www.themegallery.com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Тернопіль - місто, яке я люблю</a:t>
            </a:r>
            <a:endParaRPr lang="en-US" altLang="uk-UA" dirty="0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ltGray">
          <a:xfrm rot="39573186">
            <a:off x="5060156" y="26138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ltGray">
          <a:xfrm rot="3465783">
            <a:off x="5110957" y="47236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ltGray">
          <a:xfrm rot="35969022">
            <a:off x="3891756" y="26360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ltGray">
          <a:xfrm rot="7535209">
            <a:off x="3853656" y="46902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ltGray">
          <a:xfrm>
            <a:off x="5689600" y="36877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ltGray">
          <a:xfrm rot="-10800000">
            <a:off x="3279775" y="36814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gray">
          <a:xfrm>
            <a:off x="3000375" y="1930400"/>
            <a:ext cx="3743325" cy="3744913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048375" y="1905000"/>
            <a:ext cx="14975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altLang="uk-UA" sz="1600" b="1" dirty="0" smtClean="0"/>
              <a:t>Основні дані</a:t>
            </a:r>
            <a:endParaRPr lang="en-US" altLang="uk-UA" sz="1600" b="1" dirty="0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177105" y="1905000"/>
            <a:ext cx="25535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uk-UA" altLang="uk-UA" sz="1600" b="1" dirty="0" smtClean="0"/>
              <a:t>Розташування на карті </a:t>
            </a:r>
          </a:p>
          <a:p>
            <a:pPr algn="r" eaLnBrk="0" hangingPunct="0"/>
            <a:r>
              <a:rPr lang="uk-UA" altLang="uk-UA" sz="1600" b="1" dirty="0" smtClean="0"/>
              <a:t>України</a:t>
            </a:r>
            <a:endParaRPr lang="en-US" altLang="uk-UA" sz="1600" b="1" dirty="0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962775" y="3657600"/>
            <a:ext cx="8616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altLang="uk-UA" sz="1600" b="1" dirty="0" smtClean="0"/>
              <a:t>Клімат</a:t>
            </a:r>
            <a:endParaRPr lang="en-US" altLang="uk-UA" sz="1600" b="1" dirty="0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048375" y="5257800"/>
            <a:ext cx="12816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uk-UA" altLang="uk-UA" sz="1600" b="1" dirty="0" smtClean="0"/>
              <a:t>Населення</a:t>
            </a:r>
            <a:endParaRPr lang="en-US" altLang="uk-UA" sz="1600" b="1" dirty="0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598199" y="3657600"/>
            <a:ext cx="1218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uk-UA" altLang="uk-UA" sz="1600" b="1" dirty="0" smtClean="0"/>
              <a:t>Економіка</a:t>
            </a:r>
            <a:endParaRPr lang="en-US" altLang="uk-UA" sz="1600" b="1" dirty="0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001985" y="5195888"/>
            <a:ext cx="16524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uk-UA" altLang="uk-UA" sz="1600" b="1" dirty="0" err="1" smtClean="0"/>
              <a:t>Відеоподорож</a:t>
            </a:r>
            <a:endParaRPr lang="en-US" altLang="uk-UA" sz="1600" b="1" dirty="0"/>
          </a:p>
        </p:txBody>
      </p:sp>
      <p:sp>
        <p:nvSpPr>
          <p:cNvPr id="14353" name="Oval 17"/>
          <p:cNvSpPr>
            <a:spLocks noChangeArrowheads="1"/>
          </p:cNvSpPr>
          <p:nvPr/>
        </p:nvSpPr>
        <p:spPr bwMode="gray">
          <a:xfrm>
            <a:off x="2857500" y="37084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gray">
          <a:xfrm>
            <a:off x="3771900" y="20574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4355" name="Oval 19"/>
          <p:cNvSpPr>
            <a:spLocks noChangeArrowheads="1"/>
          </p:cNvSpPr>
          <p:nvPr/>
        </p:nvSpPr>
        <p:spPr bwMode="gray">
          <a:xfrm>
            <a:off x="5676900" y="20574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4356" name="Oval 20"/>
          <p:cNvSpPr>
            <a:spLocks noChangeArrowheads="1"/>
          </p:cNvSpPr>
          <p:nvPr/>
        </p:nvSpPr>
        <p:spPr bwMode="gray">
          <a:xfrm>
            <a:off x="3695700" y="52578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gray">
          <a:xfrm>
            <a:off x="5676900" y="52578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gray">
          <a:xfrm>
            <a:off x="6591300" y="36957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gray">
          <a:xfrm>
            <a:off x="4040188" y="2960688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gray">
          <a:xfrm>
            <a:off x="4049713" y="2971800"/>
            <a:ext cx="1703387" cy="1687513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gray">
          <a:xfrm>
            <a:off x="4148138" y="3079750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gray">
          <a:xfrm>
            <a:off x="4152900" y="3079750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96471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96471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gray">
          <a:xfrm>
            <a:off x="4225925" y="3144838"/>
            <a:ext cx="1333500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/>
          </a:p>
        </p:txBody>
      </p:sp>
      <p:grpSp>
        <p:nvGrpSpPr>
          <p:cNvPr id="14364" name="Group 28"/>
          <p:cNvGrpSpPr>
            <a:grpSpLocks/>
          </p:cNvGrpSpPr>
          <p:nvPr/>
        </p:nvGrpSpPr>
        <p:grpSpPr bwMode="auto">
          <a:xfrm>
            <a:off x="4246563" y="3163888"/>
            <a:ext cx="1290637" cy="1277937"/>
            <a:chOff x="4166" y="1706"/>
            <a:chExt cx="1252" cy="1252"/>
          </a:xfrm>
        </p:grpSpPr>
        <p:sp>
          <p:nvSpPr>
            <p:cNvPr id="14365" name="Oval 2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14366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14367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  <p:sp>
          <p:nvSpPr>
            <p:cNvPr id="14368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uk-UA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6114" y="3333612"/>
            <a:ext cx="745761" cy="900147"/>
          </a:xfrm>
          <a:prstGeom prst="rect">
            <a:avLst/>
          </a:prstGeom>
        </p:spPr>
      </p:pic>
      <p:pic>
        <p:nvPicPr>
          <p:cNvPr id="3" name="Рисунок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0976" y="3531157"/>
            <a:ext cx="1195656" cy="702602"/>
          </a:xfrm>
          <a:prstGeom prst="rect">
            <a:avLst/>
          </a:prstGeom>
        </p:spPr>
      </p:pic>
      <p:pic>
        <p:nvPicPr>
          <p:cNvPr id="1026" name="Picture 2" descr="Результат пошуку зображень за запитом &quot;діаграма&quot;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5280153"/>
            <a:ext cx="1163421" cy="104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781" y="3570535"/>
            <a:ext cx="1471099" cy="593789"/>
          </a:xfrm>
          <a:prstGeom prst="rect">
            <a:avLst/>
          </a:prstGeom>
        </p:spPr>
      </p:pic>
      <p:pic>
        <p:nvPicPr>
          <p:cNvPr id="1028" name="Picture 4" descr="Результат пошуку зображень за запитом &quot;Тернопільщина на карті україни&quot;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6" y="1905000"/>
            <a:ext cx="1207399" cy="148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Дата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647294" y="205296"/>
            <a:ext cx="487363" cy="487363"/>
          </a:xfrm>
          <a:prstGeom prst="rect">
            <a:avLst/>
          </a:prstGeom>
        </p:spPr>
      </p:pic>
      <p:graphicFrame>
        <p:nvGraphicFramePr>
          <p:cNvPr id="10" name="Объект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344200"/>
              </p:ext>
            </p:extLst>
          </p:nvPr>
        </p:nvGraphicFramePr>
        <p:xfrm>
          <a:off x="7721432" y="2123523"/>
          <a:ext cx="949257" cy="924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Об’єкт оболонки Пакувальника" showAsIcon="1" r:id="rId16" imgW="914400" imgH="792360" progId="Package">
                  <p:embed/>
                </p:oleObj>
              </mc:Choice>
              <mc:Fallback>
                <p:oleObj name="Об’єкт оболонки Пакувальника" showAsIcon="1" r:id="rId16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721432" y="2123523"/>
                        <a:ext cx="949257" cy="924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uwkUgJ_vTLk">
            <a:hlinkClick r:id="" action="ppaction://ole?verb=0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8"/>
          <a:stretch>
            <a:fillRect/>
          </a:stretch>
        </p:blipFill>
        <p:spPr>
          <a:xfrm>
            <a:off x="350416" y="5766569"/>
            <a:ext cx="1653377" cy="93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6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Тернопільщина на карті України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887" y="940278"/>
            <a:ext cx="8240113" cy="5548343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 bwMode="auto">
          <a:xfrm>
            <a:off x="120770" y="6297283"/>
            <a:ext cx="783117" cy="474453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1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Клімат Тернопільщини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837" y="1937649"/>
            <a:ext cx="8524875" cy="4313238"/>
          </a:xfrm>
        </p:spPr>
        <p:txBody>
          <a:bodyPr/>
          <a:lstStyle/>
          <a:p>
            <a:r>
              <a:rPr lang="uk-UA" dirty="0"/>
              <a:t>Клімат Тернопільщини є </a:t>
            </a:r>
            <a:r>
              <a:rPr lang="uk-UA" dirty="0" err="1"/>
              <a:t>помірно</a:t>
            </a:r>
            <a:r>
              <a:rPr lang="uk-UA" dirty="0"/>
              <a:t> континентальним, з теплим вологим літом і м'якою зимою. </a:t>
            </a:r>
            <a:endParaRPr lang="uk-UA" dirty="0" smtClean="0"/>
          </a:p>
          <a:p>
            <a:r>
              <a:rPr lang="uk-UA" dirty="0" smtClean="0"/>
              <a:t>Середня </a:t>
            </a:r>
            <a:r>
              <a:rPr lang="uk-UA" dirty="0"/>
              <a:t>температура повітря коливається від −5 °</a:t>
            </a:r>
            <a:r>
              <a:rPr lang="en-US" dirty="0"/>
              <a:t>C </a:t>
            </a:r>
            <a:r>
              <a:rPr lang="uk-UA" dirty="0"/>
              <a:t>в січні до +19 °</a:t>
            </a:r>
            <a:r>
              <a:rPr lang="en-US" dirty="0"/>
              <a:t>C </a:t>
            </a:r>
            <a:r>
              <a:rPr lang="uk-UA" dirty="0"/>
              <a:t>в липні. Найвищі показники середньої температури повітря у липні характерні для південної частини області (+18,8 °С), найнижчі — для західної і центральної частин (+18 — +18,5 °С). У січні температура повітря у центральній частині нижча (-5,4 °С) від температури в інших частинах області, що зумовлено тим, що це найвища, безліса частина височини. </a:t>
            </a:r>
            <a:endParaRPr lang="uk-UA" dirty="0" smtClean="0"/>
          </a:p>
          <a:p>
            <a:r>
              <a:rPr lang="uk-UA" dirty="0" smtClean="0"/>
              <a:t>Вітри </a:t>
            </a:r>
            <a:r>
              <a:rPr lang="uk-UA" dirty="0"/>
              <a:t>(найчастіше північно-західні і південно-західні, найменше — північні і південні) характерні для всіх пір року, особливо для літа. 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525" y="169482"/>
            <a:ext cx="2455187" cy="1445693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36" y="6329500"/>
            <a:ext cx="79254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4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Населення Тернопільської області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1181154"/>
              </p:ext>
            </p:extLst>
          </p:nvPr>
        </p:nvGraphicFramePr>
        <p:xfrm>
          <a:off x="295275" y="1489075"/>
          <a:ext cx="4186238" cy="431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3591" y="2303254"/>
            <a:ext cx="4326560" cy="2600538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15" y="6230263"/>
            <a:ext cx="79254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5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Економіка 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788709"/>
              </p:ext>
            </p:extLst>
          </p:nvPr>
        </p:nvGraphicFramePr>
        <p:xfrm>
          <a:off x="300038" y="893852"/>
          <a:ext cx="8602421" cy="4324319"/>
        </p:xfrm>
        <a:graphic>
          <a:graphicData uri="http://schemas.openxmlformats.org/drawingml/2006/table">
            <a:tbl>
              <a:tblPr/>
              <a:tblGrid>
                <a:gridCol w="4761885"/>
                <a:gridCol w="3840536"/>
              </a:tblGrid>
              <a:tr h="32460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uk-UA" sz="1600" b="1" dirty="0">
                          <a:effectLst/>
                        </a:rPr>
                        <a:t>Економічні показники</a:t>
                      </a:r>
                    </a:p>
                  </a:txBody>
                  <a:tcPr marL="378774" marR="378774" marT="11533" marB="11533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46440">
                <a:tc>
                  <a:txBody>
                    <a:bodyPr/>
                    <a:lstStyle/>
                    <a:p>
                      <a:pPr fontAlgn="t"/>
                      <a:r>
                        <a:rPr lang="uk-U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офіційно зареєстроване безробіття</a:t>
                      </a:r>
                    </a:p>
                  </a:txBody>
                  <a:tcPr marL="378774" marR="378774" marT="11533" marB="11533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▲2,9% (</a:t>
                      </a:r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лютий 2013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378774" marR="378774" marT="11533" marB="11533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72522">
                <a:tc>
                  <a:txBody>
                    <a:bodyPr/>
                    <a:lstStyle/>
                    <a:p>
                      <a:pPr fontAlgn="t"/>
                      <a:r>
                        <a:rPr lang="uk-U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Індекс споживчих цін</a:t>
                      </a:r>
                      <a:br>
                        <a:rPr lang="uk-U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uk-U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(Індекс інфляції)</a:t>
                      </a:r>
                    </a:p>
                  </a:txBody>
                  <a:tcPr marL="378774" marR="378774" marT="11533" marB="11533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99,8% за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лютий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2013 року</a:t>
                      </a:r>
                    </a:p>
                  </a:txBody>
                  <a:tcPr marL="378774" marR="378774" marT="11533" marB="11533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60449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</a:rPr>
                        <a:t>Місячний обсяг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реалізований промислової продукції</a:t>
                      </a:r>
                    </a:p>
                  </a:txBody>
                  <a:tcPr marL="378774" marR="378774" marT="11533" marB="11533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565,9 млн. грн.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січень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2013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378774" marR="378774" marT="11533" marB="11533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01294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</a:rPr>
                        <a:t>Експорт товарів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млн. дол. США</a:t>
                      </a:r>
                    </a:p>
                  </a:txBody>
                  <a:tcPr marL="378774" marR="378774" marT="11533" marB="11533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23,7 (січень-лютий 2013)</a:t>
                      </a:r>
                    </a:p>
                  </a:txBody>
                  <a:tcPr marL="378774" marR="378774" marT="11533" marB="11533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01294">
                <a:tc>
                  <a:txBody>
                    <a:bodyPr/>
                    <a:lstStyle/>
                    <a:p>
                      <a:pPr fontAlgn="t"/>
                      <a:r>
                        <a:rPr lang="ru-RU" sz="1600">
                          <a:effectLst/>
                        </a:rPr>
                        <a:t>Імпорт товарів</a:t>
                      </a:r>
                      <a:br>
                        <a:rPr lang="ru-RU" sz="1600">
                          <a:effectLst/>
                        </a:rPr>
                      </a:br>
                      <a:r>
                        <a:rPr lang="ru-RU" sz="1600">
                          <a:effectLst/>
                        </a:rPr>
                        <a:t>млн. дол. США</a:t>
                      </a:r>
                    </a:p>
                  </a:txBody>
                  <a:tcPr marL="378774" marR="378774" marT="11533" marB="11533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18,4 (січень-лютий 2013)</a:t>
                      </a:r>
                    </a:p>
                  </a:txBody>
                  <a:tcPr marL="378774" marR="378774" marT="11533" marB="11533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17714">
                <a:tc>
                  <a:txBody>
                    <a:bodyPr/>
                    <a:lstStyle/>
                    <a:p>
                      <a:pPr fontAlgn="t"/>
                      <a:r>
                        <a:rPr lang="uk-UA" sz="1600">
                          <a:effectLst/>
                        </a:rPr>
                        <a:t>Середньомісячна зарплата</a:t>
                      </a:r>
                    </a:p>
                  </a:txBody>
                  <a:tcPr marL="378774" marR="378774" marT="11533" marB="11533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▲ 2105 </a:t>
                      </a:r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грн.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(січень-лютий 2013)</a:t>
                      </a:r>
                    </a:p>
                  </a:txBody>
                  <a:tcPr marL="378774" marR="378774" marT="11533" marB="11533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15" y="6230263"/>
            <a:ext cx="792549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2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JPGQUALITY" val="95"/>
  <p:tag name="BASENAME" val="Slide"/>
  <p:tag name="SAVETOFOLDER" val="P:\_JOBS ZUM BEARBEITEN\NEUE PRODUKTE\Charts 2007\D2451_Basic_TQM-Toolbox\Bilder\"/>
  <p:tag name="IMAGEWIDTH" val="1440"/>
  <p:tag name="IMAGEHEIGHT" val="1080"/>
  <p:tag name="EXPORTRANGE" val="SlideRange"/>
  <p:tag name="EXPORTSLIDERANGE" val="15,53"/>
  <p:tag name="SIZEBY" val="DPI"/>
  <p:tag name="OUTPUTDPI" val="144"/>
  <p:tag name="EXPORTAS" val="PNG"/>
  <p:tag name="NUMBERFORMAT" val="00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235</TotalTime>
  <Words>70</Words>
  <Application>Microsoft Office PowerPoint</Application>
  <PresentationFormat>Экран (4:3)</PresentationFormat>
  <Paragraphs>32</Paragraphs>
  <Slides>6</Slides>
  <Notes>0</Notes>
  <HiddenSlides>3</HiddenSlides>
  <MMClips>2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Wingdings</vt:lpstr>
      <vt:lpstr>Standarddesign</vt:lpstr>
      <vt:lpstr>Пакет</vt:lpstr>
      <vt:lpstr>Тернопіль</vt:lpstr>
      <vt:lpstr>Тернопіль - місто, яке я люблю</vt:lpstr>
      <vt:lpstr>Тернопільщина на карті України</vt:lpstr>
      <vt:lpstr>Клімат Тернопільщини</vt:lpstr>
      <vt:lpstr>Населення Тернопільської області</vt:lpstr>
      <vt:lpstr>Економіка </vt:lpstr>
    </vt:vector>
  </TitlesOfParts>
  <Company>Inscale GmbH</Company>
  <LinksUpToDate>false</LinksUpToDate>
  <SharedDoc>false</SharedDoc>
  <HyperlinkBase>www.presentationload.com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Presentation Package</dc:title>
  <dc:creator>PresentationLoad</dc:creator>
  <dc:description>Professional PowerPoint templates for download</dc:description>
  <cp:lastModifiedBy>Ольга Барна</cp:lastModifiedBy>
  <cp:revision>3087</cp:revision>
  <dcterms:created xsi:type="dcterms:W3CDTF">2010-05-21T10:35:54Z</dcterms:created>
  <dcterms:modified xsi:type="dcterms:W3CDTF">2017-10-01T19:58:33Z</dcterms:modified>
</cp:coreProperties>
</file>