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7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9.png" ContentType="image/png"/>
  <Override PartName="/ppt/media/image38.png" ContentType="image/png"/>
  <Override PartName="/ppt/media/image37.png" ContentType="image/png"/>
  <Override PartName="/ppt/media/image14.jpeg" ContentType="image/jpeg"/>
  <Override PartName="/ppt/media/image12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16.png" ContentType="image/png"/>
  <Override PartName="/ppt/media/image6.jpeg" ContentType="image/jpeg"/>
  <Override PartName="/ppt/media/image1.jpeg" ContentType="image/jpeg"/>
  <Override PartName="/ppt/media/image3.jpeg" ContentType="image/jpeg"/>
  <Override PartName="/ppt/media/image5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45.png" ContentType="image/png"/>
  <Override PartName="/ppt/media/image20.png" ContentType="image/png"/>
  <Override PartName="/ppt/media/image46.png" ContentType="image/png"/>
  <Override PartName="/ppt/media/image9.jpeg" ContentType="image/jpeg"/>
  <Override PartName="/ppt/media/image21.png" ContentType="image/png"/>
  <Override PartName="/ppt/media/image48.png" ContentType="image/png"/>
  <Override PartName="/ppt/media/image23.png" ContentType="image/png"/>
  <Override PartName="/ppt/media/image49.png" ContentType="image/png"/>
  <Override PartName="/ppt/media/image24.png" ContentType="image/png"/>
  <Override PartName="/ppt/media/image25.png" ContentType="image/png"/>
  <Override PartName="/ppt/media/image7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55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8.jpeg" ContentType="image/jpeg"/>
  <Override PartName="/ppt/media/image11.png" ContentType="image/png"/>
  <Override PartName="/ppt/media/image36.png" ContentType="image/png"/>
  <Override PartName="/ppt/media/image2.png" ContentType="image/png"/>
  <Override PartName="/ppt/media/image4.png" ContentType="image/png"/>
  <Override PartName="/ppt/media/image22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1170720" y="162360"/>
            <a:ext cx="9053640" cy="2469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1170720" y="162360"/>
            <a:ext cx="9053640" cy="2469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170720" y="162360"/>
            <a:ext cx="9053640" cy="2469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lIns="0" rIns="0" tIns="0" bIns="0" anchor="ctr"/>
          <a:p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2" descr=""/>
          <p:cNvPicPr/>
          <p:nvPr/>
        </p:nvPicPr>
        <p:blipFill>
          <a:blip r:embed="rId2"/>
          <a:stretch/>
        </p:blipFill>
        <p:spPr>
          <a:xfrm>
            <a:off x="0" y="9000"/>
            <a:ext cx="4747320" cy="387360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0" y="3527280"/>
            <a:ext cx="12191760" cy="3357360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Рисунок 9" descr=""/>
          <p:cNvPicPr/>
          <p:nvPr/>
        </p:nvPicPr>
        <p:blipFill>
          <a:blip r:embed="rId3"/>
          <a:stretch/>
        </p:blipFill>
        <p:spPr>
          <a:xfrm>
            <a:off x="6700320" y="6021360"/>
            <a:ext cx="5699160" cy="99072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3141720"/>
            <a:ext cx="12191760" cy="431280"/>
          </a:xfrm>
          <a:prstGeom prst="rect">
            <a:avLst/>
          </a:prstGeom>
          <a:solidFill>
            <a:srgbClr val="19426b"/>
          </a:solidFill>
          <a:ln w="9360">
            <a:solidFill>
              <a:srgbClr val="19426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3"/>
          <p:cNvSpPr/>
          <p:nvPr/>
        </p:nvSpPr>
        <p:spPr>
          <a:xfrm>
            <a:off x="1258920" y="4508640"/>
            <a:ext cx="4247640" cy="1800000"/>
          </a:xfrm>
          <a:prstGeom prst="ellipse">
            <a:avLst/>
          </a:prstGeom>
          <a:gradFill rotWithShape="0">
            <a:gsLst>
              <a:gs pos="0">
                <a:srgbClr val="398ac7"/>
              </a:gs>
              <a:gs pos="100000">
                <a:srgbClr val="1a3f5c"/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4"/>
          <p:cNvSpPr/>
          <p:nvPr/>
        </p:nvSpPr>
        <p:spPr>
          <a:xfrm>
            <a:off x="457200" y="6486480"/>
            <a:ext cx="213336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/>
          <p:cNvSpPr/>
          <p:nvPr/>
        </p:nvSpPr>
        <p:spPr>
          <a:xfrm>
            <a:off x="3124080" y="6486480"/>
            <a:ext cx="289512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6"/>
          <p:cNvSpPr/>
          <p:nvPr/>
        </p:nvSpPr>
        <p:spPr>
          <a:xfrm>
            <a:off x="276120" y="1255680"/>
            <a:ext cx="4655880" cy="4836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ctr" dir="3238358" dist="172739" rotWithShape="0">
              <a:srgbClr val="19426b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" name="CustomShape 7"/>
          <p:cNvSpPr/>
          <p:nvPr/>
        </p:nvSpPr>
        <p:spPr>
          <a:xfrm>
            <a:off x="376200" y="2147760"/>
            <a:ext cx="2103120" cy="3031920"/>
          </a:xfrm>
          <a:custGeom>
            <a:avLst/>
            <a:gdLst/>
            <a:ahLst/>
            <a:rect l="l" t="t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8"/>
          <p:cNvSpPr/>
          <p:nvPr/>
        </p:nvSpPr>
        <p:spPr>
          <a:xfrm>
            <a:off x="2625840" y="2119320"/>
            <a:ext cx="2139480" cy="3115800"/>
          </a:xfrm>
          <a:custGeom>
            <a:avLst/>
            <a:gdLst/>
            <a:ahLst/>
            <a:rect l="l" t="t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9"/>
          <p:cNvSpPr/>
          <p:nvPr/>
        </p:nvSpPr>
        <p:spPr>
          <a:xfrm>
            <a:off x="1130400" y="1416240"/>
            <a:ext cx="2873160" cy="2182320"/>
          </a:xfrm>
          <a:custGeom>
            <a:avLst/>
            <a:gdLst/>
            <a:ahLst/>
            <a:rect l="l" t="t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0"/>
          <p:cNvSpPr/>
          <p:nvPr/>
        </p:nvSpPr>
        <p:spPr>
          <a:xfrm>
            <a:off x="1085760" y="3730680"/>
            <a:ext cx="2962080" cy="2219040"/>
          </a:xfrm>
          <a:custGeom>
            <a:avLst/>
            <a:gdLst/>
            <a:ahLst/>
            <a:rect l="l" t="t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1"/>
          <p:cNvSpPr/>
          <p:nvPr/>
        </p:nvSpPr>
        <p:spPr>
          <a:xfrm>
            <a:off x="1806480" y="2954160"/>
            <a:ext cx="1655280" cy="16552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2"/>
          <p:cNvSpPr/>
          <p:nvPr/>
        </p:nvSpPr>
        <p:spPr>
          <a:xfrm>
            <a:off x="1920240" y="2607120"/>
            <a:ext cx="1410120" cy="23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15000" spc="-1" strike="noStrike">
                <a:solidFill>
                  <a:srgbClr val="002060"/>
                </a:solidFill>
                <a:latin typeface="Arial"/>
              </a:rPr>
              <a:t>9</a:t>
            </a:r>
            <a:endParaRPr b="0" lang="uk-UA" sz="15000" spc="-1" strike="noStrike">
              <a:latin typeface="Arial"/>
            </a:endParaRPr>
          </a:p>
        </p:txBody>
      </p:sp>
      <p:sp>
        <p:nvSpPr>
          <p:cNvPr id="14" name="PlaceHolder 13"/>
          <p:cNvSpPr>
            <a:spLocks noGrp="1"/>
          </p:cNvSpPr>
          <p:nvPr>
            <p:ph type="title"/>
          </p:nvPr>
        </p:nvSpPr>
        <p:spPr>
          <a:xfrm>
            <a:off x="4847760" y="584280"/>
            <a:ext cx="7151400" cy="1801080"/>
          </a:xfrm>
          <a:prstGeom prst="rect">
            <a:avLst/>
          </a:prstGeom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1" lang="uk-UA" sz="4400" spc="-1" strike="noStrike">
                <a:solidFill>
                  <a:srgbClr val="19426b"/>
                </a:solidFill>
                <a:latin typeface="Verdana"/>
              </a:rPr>
              <a:t>Зразок заголовка</a:t>
            </a:r>
            <a:endParaRPr b="0" lang="uk-UA" sz="44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PlaceHolder 1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Verdana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Verdana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798480"/>
            <a:ext cx="12191760" cy="312480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2"/>
          <p:cNvSpPr/>
          <p:nvPr/>
        </p:nvSpPr>
        <p:spPr>
          <a:xfrm>
            <a:off x="0" y="0"/>
            <a:ext cx="12191760" cy="836280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4" name="Group 3"/>
          <p:cNvGrpSpPr/>
          <p:nvPr/>
        </p:nvGrpSpPr>
        <p:grpSpPr>
          <a:xfrm>
            <a:off x="10287720" y="189000"/>
            <a:ext cx="1664640" cy="1512360"/>
            <a:chOff x="10287720" y="189000"/>
            <a:chExt cx="1664640" cy="1512360"/>
          </a:xfrm>
        </p:grpSpPr>
        <p:sp>
          <p:nvSpPr>
            <p:cNvPr id="55" name="CustomShape 4"/>
            <p:cNvSpPr/>
            <p:nvPr/>
          </p:nvSpPr>
          <p:spPr>
            <a:xfrm>
              <a:off x="10790640" y="1341360"/>
              <a:ext cx="1161720" cy="360000"/>
            </a:xfrm>
            <a:prstGeom prst="ellipse">
              <a:avLst/>
            </a:prstGeom>
            <a:gradFill rotWithShape="0"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10287720" y="189000"/>
              <a:ext cx="1479240" cy="14457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algn="ctr" dir="2212194" dist="63500" rotWithShape="0">
                <a:srgbClr val="19426b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11038320" y="446040"/>
              <a:ext cx="676080" cy="933120"/>
            </a:xfrm>
            <a:custGeom>
              <a:avLst/>
              <a:gdLst/>
              <a:ahLst/>
              <a:rect l="l" t="t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10565280" y="228600"/>
              <a:ext cx="907560" cy="659880"/>
            </a:xfrm>
            <a:custGeom>
              <a:avLst/>
              <a:gdLst/>
              <a:ahLst/>
              <a:rect l="l" t="t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8"/>
            <p:cNvSpPr/>
            <p:nvPr/>
          </p:nvSpPr>
          <p:spPr>
            <a:xfrm>
              <a:off x="10327320" y="453960"/>
              <a:ext cx="664920" cy="907560"/>
            </a:xfrm>
            <a:custGeom>
              <a:avLst/>
              <a:gdLst/>
              <a:ahLst/>
              <a:rect l="l" t="t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9"/>
            <p:cNvSpPr/>
            <p:nvPr/>
          </p:nvSpPr>
          <p:spPr>
            <a:xfrm>
              <a:off x="10551240" y="928800"/>
              <a:ext cx="936360" cy="663120"/>
            </a:xfrm>
            <a:custGeom>
              <a:avLst/>
              <a:gdLst/>
              <a:ahLst/>
              <a:rect l="l" t="t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10"/>
            <p:cNvSpPr/>
            <p:nvPr/>
          </p:nvSpPr>
          <p:spPr>
            <a:xfrm>
              <a:off x="10779840" y="695160"/>
              <a:ext cx="522000" cy="49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CustomShape 11"/>
          <p:cNvSpPr/>
          <p:nvPr/>
        </p:nvSpPr>
        <p:spPr>
          <a:xfrm>
            <a:off x="10777320" y="566640"/>
            <a:ext cx="7560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4400" spc="-1" strike="noStrike">
                <a:solidFill>
                  <a:srgbClr val="19426b"/>
                </a:solidFill>
                <a:latin typeface="Arial"/>
              </a:rPr>
              <a:t>9</a:t>
            </a:r>
            <a:endParaRPr b="0" lang="uk-UA" sz="4400" spc="-1" strike="noStrike">
              <a:latin typeface="Arial"/>
            </a:endParaRPr>
          </a:p>
        </p:txBody>
      </p:sp>
      <p:grpSp>
        <p:nvGrpSpPr>
          <p:cNvPr id="63" name="Group 12"/>
          <p:cNvGrpSpPr/>
          <p:nvPr/>
        </p:nvGrpSpPr>
        <p:grpSpPr>
          <a:xfrm>
            <a:off x="-15120" y="6529680"/>
            <a:ext cx="4680000" cy="324000"/>
            <a:chOff x="-15120" y="6529680"/>
            <a:chExt cx="4680000" cy="324000"/>
          </a:xfrm>
        </p:grpSpPr>
        <p:pic>
          <p:nvPicPr>
            <p:cNvPr id="64" name="Picture 3" descr=""/>
            <p:cNvPicPr/>
            <p:nvPr/>
          </p:nvPicPr>
          <p:blipFill>
            <a:blip r:embed="rId6"/>
            <a:stretch/>
          </p:blipFill>
          <p:spPr>
            <a:xfrm>
              <a:off x="2543400" y="6529680"/>
              <a:ext cx="321120" cy="321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5" name="CustomShape 13"/>
            <p:cNvSpPr/>
            <p:nvPr/>
          </p:nvSpPr>
          <p:spPr>
            <a:xfrm>
              <a:off x="-15120" y="6550200"/>
              <a:ext cx="46800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i="1" lang="uk-UA" sz="1400" spc="-1" strike="noStrike">
                  <a:solidFill>
                    <a:srgbClr val="19426b"/>
                  </a:solidFill>
                  <a:latin typeface="Verdana"/>
                </a:rPr>
                <a:t>    </a:t>
              </a:r>
              <a:endParaRPr b="0" lang="uk-UA" sz="1400" spc="-1" strike="noStrike">
                <a:latin typeface="Arial"/>
              </a:endParaRPr>
            </a:p>
          </p:txBody>
        </p:sp>
      </p:grpSp>
      <p:sp>
        <p:nvSpPr>
          <p:cNvPr id="66" name="PlaceHolder 14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Зразок заголовка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" name="PlaceHolder 1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Verdana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Verdana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Verdan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Verdana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798480"/>
            <a:ext cx="12191760" cy="312480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0" y="0"/>
            <a:ext cx="12191760" cy="836280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6" name="Group 3"/>
          <p:cNvGrpSpPr/>
          <p:nvPr/>
        </p:nvGrpSpPr>
        <p:grpSpPr>
          <a:xfrm>
            <a:off x="10287720" y="189000"/>
            <a:ext cx="1664640" cy="1512360"/>
            <a:chOff x="10287720" y="189000"/>
            <a:chExt cx="1664640" cy="1512360"/>
          </a:xfrm>
        </p:grpSpPr>
        <p:sp>
          <p:nvSpPr>
            <p:cNvPr id="107" name="CustomShape 4"/>
            <p:cNvSpPr/>
            <p:nvPr/>
          </p:nvSpPr>
          <p:spPr>
            <a:xfrm>
              <a:off x="10790640" y="1341360"/>
              <a:ext cx="1161720" cy="360000"/>
            </a:xfrm>
            <a:prstGeom prst="ellipse">
              <a:avLst/>
            </a:prstGeom>
            <a:gradFill rotWithShape="0"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10287720" y="189000"/>
              <a:ext cx="1479240" cy="14457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algn="ctr" dir="2212194" dist="63500" rotWithShape="0">
                <a:srgbClr val="19426b"/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11038320" y="446040"/>
              <a:ext cx="676080" cy="933120"/>
            </a:xfrm>
            <a:custGeom>
              <a:avLst/>
              <a:gdLst/>
              <a:ahLst/>
              <a:rect l="l" t="t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" name="CustomShape 7"/>
            <p:cNvSpPr/>
            <p:nvPr/>
          </p:nvSpPr>
          <p:spPr>
            <a:xfrm>
              <a:off x="10565280" y="228600"/>
              <a:ext cx="907560" cy="659880"/>
            </a:xfrm>
            <a:custGeom>
              <a:avLst/>
              <a:gdLst/>
              <a:ahLst/>
              <a:rect l="l" t="t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8"/>
            <p:cNvSpPr/>
            <p:nvPr/>
          </p:nvSpPr>
          <p:spPr>
            <a:xfrm>
              <a:off x="10327320" y="453960"/>
              <a:ext cx="664920" cy="907560"/>
            </a:xfrm>
            <a:custGeom>
              <a:avLst/>
              <a:gdLst/>
              <a:ahLst/>
              <a:rect l="l" t="t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9"/>
            <p:cNvSpPr/>
            <p:nvPr/>
          </p:nvSpPr>
          <p:spPr>
            <a:xfrm>
              <a:off x="10551240" y="928800"/>
              <a:ext cx="936360" cy="663120"/>
            </a:xfrm>
            <a:custGeom>
              <a:avLst/>
              <a:gdLst/>
              <a:ahLst/>
              <a:rect l="l" t="t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10"/>
            <p:cNvSpPr/>
            <p:nvPr/>
          </p:nvSpPr>
          <p:spPr>
            <a:xfrm>
              <a:off x="10779840" y="695160"/>
              <a:ext cx="522000" cy="4964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4" name="CustomShape 11"/>
          <p:cNvSpPr/>
          <p:nvPr/>
        </p:nvSpPr>
        <p:spPr>
          <a:xfrm>
            <a:off x="10777320" y="566640"/>
            <a:ext cx="7560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4400" spc="-1" strike="noStrike">
                <a:solidFill>
                  <a:srgbClr val="19426b"/>
                </a:solidFill>
                <a:latin typeface="Arial"/>
              </a:rPr>
              <a:t>9</a:t>
            </a:r>
            <a:endParaRPr b="0" lang="uk-UA" sz="4400" spc="-1" strike="noStrike">
              <a:latin typeface="Arial"/>
            </a:endParaRPr>
          </a:p>
        </p:txBody>
      </p:sp>
      <p:grpSp>
        <p:nvGrpSpPr>
          <p:cNvPr id="115" name="Group 12"/>
          <p:cNvGrpSpPr/>
          <p:nvPr/>
        </p:nvGrpSpPr>
        <p:grpSpPr>
          <a:xfrm>
            <a:off x="-15120" y="6529680"/>
            <a:ext cx="4680000" cy="324000"/>
            <a:chOff x="-15120" y="6529680"/>
            <a:chExt cx="4680000" cy="324000"/>
          </a:xfrm>
        </p:grpSpPr>
        <p:pic>
          <p:nvPicPr>
            <p:cNvPr id="116" name="Picture 3" descr=""/>
            <p:cNvPicPr/>
            <p:nvPr/>
          </p:nvPicPr>
          <p:blipFill>
            <a:blip r:embed="rId6"/>
            <a:stretch/>
          </p:blipFill>
          <p:spPr>
            <a:xfrm>
              <a:off x="2543400" y="6529680"/>
              <a:ext cx="321120" cy="321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7" name="CustomShape 13"/>
            <p:cNvSpPr/>
            <p:nvPr/>
          </p:nvSpPr>
          <p:spPr>
            <a:xfrm>
              <a:off x="-15120" y="6550200"/>
              <a:ext cx="468000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i="1" lang="uk-UA" sz="1400" spc="-1" strike="noStrike">
                  <a:solidFill>
                    <a:srgbClr val="19426b"/>
                  </a:solidFill>
                  <a:latin typeface="Verdana"/>
                </a:rPr>
                <a:t>        </a:t>
              </a:r>
              <a:endParaRPr b="0" lang="uk-UA" sz="1400" spc="-1" strike="noStrike">
                <a:latin typeface="Arial"/>
              </a:endParaRPr>
            </a:p>
          </p:txBody>
        </p:sp>
      </p:grpSp>
      <p:sp>
        <p:nvSpPr>
          <p:cNvPr id="118" name="PlaceHolder 14"/>
          <p:cNvSpPr>
            <a:spLocks noGrp="1"/>
          </p:cNvSpPr>
          <p:nvPr>
            <p:ph type="title"/>
          </p:nvPr>
        </p:nvSpPr>
        <p:spPr>
          <a:xfrm>
            <a:off x="1170720" y="162360"/>
            <a:ext cx="9053640" cy="53244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Зразок заголовка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9" name="PlaceHolder 15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Третій рівень структури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Четвертий рівень структури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П'ятий рівень структури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Шостий рівень структури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Verdana"/>
              </a:rPr>
              <a:t>Сьомий рівень структури</a:t>
            </a:r>
            <a:endParaRPr b="0" lang="uk-UA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847760" y="658440"/>
            <a:ext cx="7136640" cy="1801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1" lang="uk-UA" sz="4700" spc="-1" strike="noStrike">
                <a:solidFill>
                  <a:srgbClr val="19426b"/>
                </a:solidFill>
                <a:latin typeface="Verdana"/>
              </a:rPr>
              <a:t>Практична робота  </a:t>
            </a:r>
            <a:r>
              <a:rPr b="1" lang="uk-UA" sz="3600" spc="-1" strike="noStrike">
                <a:solidFill>
                  <a:srgbClr val="19426b"/>
                </a:solidFill>
                <a:latin typeface="Verdana"/>
              </a:rPr>
              <a:t>Проектування та створення комп’ютерної публікації для подання результатів самостійного дослідження</a:t>
            </a:r>
            <a:endParaRPr b="0" lang="uk-UA" sz="36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5032440" y="3184200"/>
            <a:ext cx="7138800" cy="403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1" lang="uk-UA" sz="1600" spc="-1" strike="noStrike">
                <a:solidFill>
                  <a:srgbClr val="ffffff"/>
                </a:solidFill>
                <a:latin typeface="Verdana"/>
              </a:rPr>
              <a:t>За новою програмою</a:t>
            </a:r>
            <a:endParaRPr b="0" lang="uk-UA" sz="1600" spc="-1" strike="noStrike"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rcRect l="0" t="16830" r="0" b="14010"/>
          <a:stretch/>
        </p:blipFill>
        <p:spPr>
          <a:xfrm>
            <a:off x="5346360" y="3584160"/>
            <a:ext cx="3851640" cy="266400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7" descr=""/>
          <p:cNvPicPr/>
          <p:nvPr/>
        </p:nvPicPr>
        <p:blipFill>
          <a:blip r:embed="rId2"/>
          <a:srcRect l="464" t="0" r="0" b="0"/>
          <a:stretch/>
        </p:blipFill>
        <p:spPr>
          <a:xfrm>
            <a:off x="9127440" y="3737160"/>
            <a:ext cx="2309400" cy="232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 підготувати вдалу публікацію?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56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72000" y="1196640"/>
            <a:ext cx="12049920" cy="5169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(Продовження…) Критерії вдалої публікації:</a:t>
            </a:r>
            <a:endParaRPr b="0" lang="uk-UA" sz="2800" spc="-1" strike="noStrike">
              <a:latin typeface="Arial"/>
            </a:endParaRPr>
          </a:p>
        </p:txBody>
      </p:sp>
      <p:grpSp>
        <p:nvGrpSpPr>
          <p:cNvPr id="259" name="Group 4"/>
          <p:cNvGrpSpPr/>
          <p:nvPr/>
        </p:nvGrpSpPr>
        <p:grpSpPr>
          <a:xfrm>
            <a:off x="-5763240" y="649080"/>
            <a:ext cx="17717400" cy="7011000"/>
            <a:chOff x="-5763240" y="649080"/>
            <a:chExt cx="17717400" cy="7011000"/>
          </a:xfrm>
        </p:grpSpPr>
        <p:sp>
          <p:nvSpPr>
            <p:cNvPr id="260" name="CustomShape 5"/>
            <p:cNvSpPr/>
            <p:nvPr/>
          </p:nvSpPr>
          <p:spPr>
            <a:xfrm>
              <a:off x="-5763240" y="649080"/>
              <a:ext cx="7011000" cy="7011000"/>
            </a:xfrm>
            <a:prstGeom prst="blockArc">
              <a:avLst>
                <a:gd name="adj1" fmla="val 18900000"/>
                <a:gd name="adj2" fmla="val 2700000"/>
                <a:gd name="adj3" fmla="val 308"/>
              </a:avLst>
            </a:prstGeom>
            <a:noFill/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61" name="CustomShape 6"/>
            <p:cNvSpPr/>
            <p:nvPr/>
          </p:nvSpPr>
          <p:spPr>
            <a:xfrm>
              <a:off x="713520" y="1915560"/>
              <a:ext cx="11240640" cy="871560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636120" rIns="60840" tIns="60840" bIns="60840" anchor="ctr"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b="0" i="1" lang="uk-UA" sz="2400" spc="-1" strike="noStrike">
                  <a:solidFill>
                    <a:srgbClr val="ffffff"/>
                  </a:solidFill>
                  <a:latin typeface="Verdana"/>
                </a:rPr>
                <a:t>усі елементи публікації поєднано однією ідеєю, що відображена в її назві;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262" name="CustomShape 7"/>
            <p:cNvSpPr/>
            <p:nvPr/>
          </p:nvSpPr>
          <p:spPr>
            <a:xfrm>
              <a:off x="212760" y="1850760"/>
              <a:ext cx="1001160" cy="100116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63" name="CustomShape 8"/>
            <p:cNvSpPr/>
            <p:nvPr/>
          </p:nvSpPr>
          <p:spPr>
            <a:xfrm>
              <a:off x="1172880" y="2876040"/>
              <a:ext cx="10781280" cy="172476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636120" rIns="60840" tIns="60840" bIns="60840" anchor="ctr"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b="0" i="1" lang="uk-UA" sz="2400" spc="-1" strike="noStrike">
                  <a:solidFill>
                    <a:srgbClr val="ffffff"/>
                  </a:solidFill>
                  <a:latin typeface="Verdana"/>
                </a:rPr>
                <a:t>публікація містить елементи, що привертають увагу читачів відповідної вікової групи, наприклад, фото авторів, кросворд, оголошення про конкурс чи акцію, рубрики, наприклад, Цікавинки, Зроби сам тощо;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264" name="CustomShape 9"/>
            <p:cNvSpPr/>
            <p:nvPr/>
          </p:nvSpPr>
          <p:spPr>
            <a:xfrm>
              <a:off x="672120" y="3237840"/>
              <a:ext cx="1001160" cy="100116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65" name="CustomShape 10"/>
            <p:cNvSpPr/>
            <p:nvPr/>
          </p:nvSpPr>
          <p:spPr>
            <a:xfrm>
              <a:off x="1172880" y="4702680"/>
              <a:ext cx="10781280" cy="70164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636120" rIns="60840" tIns="60840" bIns="60840" anchor="ctr"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b="0" i="1" lang="uk-UA" sz="2400" spc="-1" strike="noStrike">
                  <a:solidFill>
                    <a:srgbClr val="002060"/>
                  </a:solidFill>
                  <a:latin typeface="Verdana"/>
                </a:rPr>
                <a:t>вказано анонс, зміст і контакти авторів публікації; 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266" name="CustomShape 11"/>
            <p:cNvSpPr/>
            <p:nvPr/>
          </p:nvSpPr>
          <p:spPr>
            <a:xfrm>
              <a:off x="672120" y="4552920"/>
              <a:ext cx="1001160" cy="1001160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67" name="CustomShape 12"/>
            <p:cNvSpPr/>
            <p:nvPr/>
          </p:nvSpPr>
          <p:spPr>
            <a:xfrm>
              <a:off x="713520" y="5522040"/>
              <a:ext cx="11240640" cy="87156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636120" rIns="60840" tIns="60840" bIns="60840" anchor="ctr"/>
            <a:p>
              <a:pPr>
                <a:lnSpc>
                  <a:spcPct val="90000"/>
                </a:lnSpc>
                <a:spcAft>
                  <a:spcPts val="839"/>
                </a:spcAft>
              </a:pPr>
              <a:r>
                <a:rPr b="0" i="1" lang="uk-UA" sz="2400" spc="-1" strike="noStrike">
                  <a:solidFill>
                    <a:srgbClr val="ffffff"/>
                  </a:solidFill>
                  <a:latin typeface="Verdana"/>
                </a:rPr>
                <a:t>стильове оформлення відповідає тематиці публікації та особливостям аудиторії читачів.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268" name="CustomShape 13"/>
            <p:cNvSpPr/>
            <p:nvPr/>
          </p:nvSpPr>
          <p:spPr>
            <a:xfrm>
              <a:off x="212760" y="5457240"/>
              <a:ext cx="1001160" cy="100116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</p:grpSp>
      <p:grpSp>
        <p:nvGrpSpPr>
          <p:cNvPr id="269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iming>
    <p:tnLst>
      <p:par>
        <p:cTn id="334" dur="indefinite" restart="never" nodeType="tmRoot">
          <p:childTnLst>
            <p:seq>
              <p:cTn id="335" dur="indefinite" nodeType="mainSeq"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00"/>
                            </p:stCondLst>
                            <p:childTnLst>
                              <p:par>
                                <p:cTn id="34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4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4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500"/>
                            </p:stCondLst>
                            <p:childTnLst>
                              <p:par>
                                <p:cTn id="35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5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500"/>
                            </p:stCondLst>
                            <p:childTnLst>
                              <p:par>
                                <p:cTn id="35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5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000"/>
                            </p:stCondLst>
                            <p:childTnLst>
                              <p:par>
                                <p:cTn id="358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0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500"/>
                            </p:stCondLst>
                            <p:childTnLst>
                              <p:par>
                                <p:cTn id="37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7000"/>
                            </p:stCondLst>
                            <p:childTnLst>
                              <p:par>
                                <p:cTn id="374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7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Домашнє завдання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71" name="Рисунок 2" descr=""/>
          <p:cNvPicPr/>
          <p:nvPr/>
        </p:nvPicPr>
        <p:blipFill>
          <a:blip r:embed="rId1"/>
          <a:stretch/>
        </p:blipFill>
        <p:spPr>
          <a:xfrm>
            <a:off x="2396520" y="1272240"/>
            <a:ext cx="4662720" cy="534744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6069960" y="2134080"/>
            <a:ext cx="4663440" cy="1180440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0">
            <a:gsLst>
              <a:gs pos="0">
                <a:srgbClr val="4d5f7d"/>
              </a:gs>
              <a:gs pos="50000">
                <a:srgbClr val="15426f"/>
              </a:gs>
              <a:gs pos="100000">
                <a:srgbClr val="0f3a66"/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Проаналізувати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3200" spc="-1" strike="noStrike">
                <a:solidFill>
                  <a:srgbClr val="ffffff"/>
                </a:solidFill>
                <a:latin typeface="Verdana"/>
              </a:rPr>
              <a:t>§ 22, ст. 164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273" name="Picture 60" descr=""/>
          <p:cNvPicPr/>
          <p:nvPr/>
        </p:nvPicPr>
        <p:blipFill>
          <a:blip r:embed="rId2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74" name="CustomShape 3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22</a:t>
            </a:r>
            <a:endParaRPr b="0" lang="uk-UA" sz="1200" spc="-1" strike="noStrike">
              <a:latin typeface="Arial"/>
            </a:endParaRPr>
          </a:p>
        </p:txBody>
      </p:sp>
    </p:spTree>
  </p:cSld>
  <p:timing>
    <p:tnLst>
      <p:par>
        <p:cTn id="377" dur="indefinite" restart="never" nodeType="tmRoot">
          <p:childTnLst>
            <p:seq>
              <p:cTn id="378" dur="indefinite" nodeType="mainSeq"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path="M -0.46736 0.92887  C -0.37517 0.88508  -0.02552 0.75279  0.0908 0.66613  C  0.20747 0.57948  0.21649 0.50394  0.23177 0.40825  C 0.24705 0.31256  0.22118 0.15964   0.18264 0.09152  C 0.1441 0.02341  0.03802 0.0  0.0 0.0">
                                      <p:cBhvr>
                                        <p:cTn id="3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8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88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Працюємо за комп’ютером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76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2"/>
          <p:cNvSpPr/>
          <p:nvPr/>
        </p:nvSpPr>
        <p:spPr>
          <a:xfrm>
            <a:off x="395640" y="1484640"/>
            <a:ext cx="11330640" cy="2016000"/>
          </a:xfrm>
          <a:prstGeom prst="flowChartMultidocumen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4400" spc="-1" strike="noStrike">
                <a:solidFill>
                  <a:srgbClr val="ffffff"/>
                </a:solidFill>
                <a:latin typeface="Verdana"/>
              </a:rPr>
              <a:t>Практична робота 9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107640" y="3645000"/>
            <a:ext cx="11387520" cy="2592000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600" spc="-1" strike="noStrike">
                <a:solidFill>
                  <a:srgbClr val="002060"/>
                </a:solidFill>
                <a:latin typeface="Verdana"/>
              </a:rPr>
              <a:t>Проектування та створення комп’ютерної публікації для подання результатів самостійного дослідження</a:t>
            </a:r>
            <a:endParaRPr b="0" lang="uk-UA" sz="3600" spc="-1" strike="noStrike">
              <a:latin typeface="Arial"/>
            </a:endParaRPr>
          </a:p>
        </p:txBody>
      </p:sp>
      <p:pic>
        <p:nvPicPr>
          <p:cNvPr id="279" name="Рисунок 8" descr=""/>
          <p:cNvPicPr/>
          <p:nvPr/>
        </p:nvPicPr>
        <p:blipFill>
          <a:blip r:embed="rId2"/>
          <a:stretch/>
        </p:blipFill>
        <p:spPr>
          <a:xfrm>
            <a:off x="9812880" y="3933000"/>
            <a:ext cx="1913760" cy="1913760"/>
          </a:xfrm>
          <a:prstGeom prst="rect">
            <a:avLst/>
          </a:prstGeom>
          <a:ln>
            <a:noFill/>
          </a:ln>
        </p:spPr>
      </p:pic>
      <p:sp>
        <p:nvSpPr>
          <p:cNvPr id="280" name="CustomShape 4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22</a:t>
            </a:r>
            <a:endParaRPr b="0" lang="uk-UA" sz="1200" spc="-1" strike="noStrike">
              <a:latin typeface="Arial"/>
            </a:endParaRPr>
          </a:p>
        </p:txBody>
      </p:sp>
    </p:spTree>
  </p:cSld>
  <p:timing>
    <p:tnLst>
      <p:par>
        <p:cTn id="389" dur="indefinite" restart="never" nodeType="tmRoot">
          <p:childTnLst>
            <p:seq>
              <p:cTn id="3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uk-UA" sz="3100" spc="-1" strike="noStrike">
                <a:solidFill>
                  <a:srgbClr val="ffffff"/>
                </a:solidFill>
                <a:latin typeface="Verdana"/>
              </a:rPr>
              <a:t>Працюємо за комп’ютером</a:t>
            </a:r>
            <a:endParaRPr b="0" lang="uk-UA" sz="31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82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22</a:t>
            </a:r>
            <a:endParaRPr b="0" lang="uk-UA" sz="1200" spc="-1" strike="noStrike">
              <a:latin typeface="Arial"/>
            </a:endParaRPr>
          </a:p>
        </p:txBody>
      </p:sp>
      <p:pic>
        <p:nvPicPr>
          <p:cNvPr id="284" name="Рисунок 8" descr=""/>
          <p:cNvPicPr/>
          <p:nvPr/>
        </p:nvPicPr>
        <p:blipFill>
          <a:blip r:embed="rId2"/>
          <a:stretch/>
        </p:blipFill>
        <p:spPr>
          <a:xfrm>
            <a:off x="15840" y="1272240"/>
            <a:ext cx="4662720" cy="5347440"/>
          </a:xfrm>
          <a:prstGeom prst="rect">
            <a:avLst/>
          </a:prstGeom>
          <a:ln>
            <a:noFill/>
          </a:ln>
        </p:spPr>
      </p:pic>
      <p:sp>
        <p:nvSpPr>
          <p:cNvPr id="285" name="CustomShape 3"/>
          <p:cNvSpPr/>
          <p:nvPr/>
        </p:nvSpPr>
        <p:spPr>
          <a:xfrm>
            <a:off x="3689640" y="2134080"/>
            <a:ext cx="3233520" cy="1180080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002060"/>
                </a:solidFill>
                <a:latin typeface="Verdana"/>
              </a:rPr>
              <a:t>Сторінка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002060"/>
                </a:solidFill>
                <a:latin typeface="Verdana"/>
              </a:rPr>
              <a:t>164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286" name="Рисунок 2" descr=""/>
          <p:cNvPicPr/>
          <p:nvPr/>
        </p:nvPicPr>
        <p:blipFill>
          <a:blip r:embed="rId3"/>
          <a:stretch/>
        </p:blipFill>
        <p:spPr>
          <a:xfrm>
            <a:off x="7228080" y="1177200"/>
            <a:ext cx="4838760" cy="5608080"/>
          </a:xfrm>
          <a:prstGeom prst="rect">
            <a:avLst/>
          </a:prstGeom>
          <a:ln>
            <a:noFill/>
          </a:ln>
        </p:spPr>
      </p:pic>
      <p:pic>
        <p:nvPicPr>
          <p:cNvPr id="287" name="Picture 2" descr=""/>
          <p:cNvPicPr/>
          <p:nvPr/>
        </p:nvPicPr>
        <p:blipFill>
          <a:blip r:embed="rId4"/>
          <a:srcRect l="0" t="16830" r="0" b="14010"/>
          <a:stretch/>
        </p:blipFill>
        <p:spPr>
          <a:xfrm>
            <a:off x="3631320" y="3726360"/>
            <a:ext cx="3851640" cy="26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Motion path="M -0.46736 0.92887  C -0.37517 0.88508  -0.02552 0.75279  0.0908 0.66613  C  0.20747 0.57948  0.21649 0.50394  0.23177 0.40825  C 0.24705 0.31256  0.22118 0.15964   0.18264 0.09152  C 0.1441 0.02341  0.03802 0.0  0.0 0.0">
                                      <p:cBhvr>
                                        <p:cTn id="3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398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0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000"/>
                            </p:stCondLst>
                            <p:childTnLst>
                              <p:par>
                                <p:cTn id="41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1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Практична робота 9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61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22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3390480" y="4228560"/>
            <a:ext cx="8580960" cy="9133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700" spc="-1" strike="noStrike">
                <a:solidFill>
                  <a:srgbClr val="002060"/>
                </a:solidFill>
                <a:latin typeface="Verdana"/>
              </a:rPr>
              <a:t>структуру папок:</a:t>
            </a:r>
            <a:endParaRPr b="0" lang="uk-UA" sz="27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uk-UA" sz="2700" spc="-1" strike="noStrike" u="sng">
                <a:solidFill>
                  <a:srgbClr val="002060"/>
                </a:solidFill>
                <a:uFillTx/>
                <a:latin typeface="Verdana"/>
              </a:rPr>
              <a:t>\9-А(Б) клас\Власне прізвище\Урок 37</a:t>
            </a:r>
            <a:endParaRPr b="0" lang="uk-UA" sz="27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3390480" y="5294520"/>
            <a:ext cx="8580960" cy="1233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500" spc="-1" strike="noStrike">
                <a:solidFill>
                  <a:srgbClr val="ffffff"/>
                </a:solidFill>
                <a:latin typeface="Verdana"/>
              </a:rPr>
              <a:t>Під час виконання практичних завдань пам’ятай про </a:t>
            </a:r>
            <a:r>
              <a:rPr b="1" i="1" lang="uk-UA" sz="2500" spc="-1" strike="noStrike">
                <a:solidFill>
                  <a:srgbClr val="ffff00"/>
                </a:solidFill>
                <a:latin typeface="Verdana"/>
              </a:rPr>
              <a:t>правила безпеки</a:t>
            </a:r>
            <a:r>
              <a:rPr b="1" i="1" lang="uk-UA" sz="2500" spc="-1" strike="noStrike">
                <a:solidFill>
                  <a:srgbClr val="ffffff"/>
                </a:solidFill>
                <a:latin typeface="Verdana"/>
              </a:rPr>
              <a:t> життєдіяльності при роботі з комп’ютером!</a:t>
            </a:r>
            <a:endParaRPr b="0" lang="uk-UA" sz="2500" spc="-1" strike="noStrike">
              <a:latin typeface="Arial"/>
            </a:endParaRPr>
          </a:p>
        </p:txBody>
      </p:sp>
      <p:sp>
        <p:nvSpPr>
          <p:cNvPr id="165" name="CustomShape 5"/>
          <p:cNvSpPr/>
          <p:nvPr/>
        </p:nvSpPr>
        <p:spPr>
          <a:xfrm>
            <a:off x="126720" y="1239120"/>
            <a:ext cx="3122640" cy="284616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Пригадайте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126720" y="4228560"/>
            <a:ext cx="3122640" cy="92304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Створіть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7" name="CustomShape 7"/>
          <p:cNvSpPr/>
          <p:nvPr/>
        </p:nvSpPr>
        <p:spPr>
          <a:xfrm>
            <a:off x="126720" y="5294520"/>
            <a:ext cx="3122640" cy="1245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Пам’ятайте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8" name="CustomShape 8"/>
          <p:cNvSpPr/>
          <p:nvPr/>
        </p:nvSpPr>
        <p:spPr>
          <a:xfrm>
            <a:off x="3390480" y="1239120"/>
            <a:ext cx="8580960" cy="28623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i="1" lang="uk-UA" sz="2600" spc="-1" strike="noStrike">
                <a:solidFill>
                  <a:srgbClr val="ffffff"/>
                </a:solidFill>
                <a:latin typeface="Verdana"/>
              </a:rPr>
              <a:t>Як створити публікацію на основі шаблону;</a:t>
            </a:r>
            <a:endParaRPr b="0" lang="uk-UA" sz="2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i="1" lang="uk-UA" sz="2600" spc="-1" strike="noStrike">
                <a:solidFill>
                  <a:srgbClr val="ffffff"/>
                </a:solidFill>
                <a:latin typeface="Verdana"/>
              </a:rPr>
              <a:t>У чому полягає процес проектування публікації;</a:t>
            </a:r>
            <a:endParaRPr b="0" lang="uk-UA" sz="2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i="1" lang="uk-UA" sz="2600" spc="-1" strike="noStrike">
                <a:solidFill>
                  <a:srgbClr val="ffffff"/>
                </a:solidFill>
                <a:latin typeface="Verdana"/>
              </a:rPr>
              <a:t>які існують види публікацій;</a:t>
            </a:r>
            <a:endParaRPr b="0" lang="uk-UA" sz="2600" spc="-1" strike="noStrike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i="1" lang="uk-UA" sz="2600" spc="-1" strike="noStrike">
                <a:solidFill>
                  <a:srgbClr val="ffffff"/>
                </a:solidFill>
                <a:latin typeface="Verdana"/>
              </a:rPr>
              <a:t>алгоритм створення комп'ютерної публікації.</a:t>
            </a:r>
            <a:endParaRPr b="0" lang="uk-UA" sz="2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Повторення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70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72000" y="1819080"/>
            <a:ext cx="4758120" cy="5778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Зразок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4939920" y="1819080"/>
            <a:ext cx="7182000" cy="5778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Публікація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4939920" y="2562480"/>
            <a:ext cx="7182000" cy="17661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200" spc="-1" strike="noStrike">
                <a:solidFill>
                  <a:srgbClr val="ffff00"/>
                </a:solidFill>
                <a:latin typeface="Verdana"/>
              </a:rPr>
              <a:t>Газета</a:t>
            </a:r>
            <a:r>
              <a:rPr b="1" i="1" lang="uk-UA" sz="2200" spc="-1" strike="noStrike">
                <a:solidFill>
                  <a:srgbClr val="ffffff"/>
                </a:solidFill>
                <a:latin typeface="Verdana"/>
              </a:rPr>
              <a:t> — періодичне видання, розміщене на одній або більше сторінках, яке містить текстові матеріали (статті), можливо, з ілюстраціями. Сторінки газети  не  скріплюють,  а складають  удвоє.</a:t>
            </a:r>
            <a:endParaRPr b="0" lang="uk-UA" sz="2200" spc="-1" strike="noStrike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72000" y="1196640"/>
            <a:ext cx="12049920" cy="5169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Розглянемо особливості деяких видів публікацій.</a:t>
            </a:r>
            <a:endParaRPr b="0" lang="uk-UA" sz="2800" spc="-1" strike="noStrike">
              <a:latin typeface="Arial"/>
            </a:endParaRPr>
          </a:p>
        </p:txBody>
      </p:sp>
      <p:pic>
        <p:nvPicPr>
          <p:cNvPr id="176" name="Picture 2" descr=""/>
          <p:cNvPicPr/>
          <p:nvPr/>
        </p:nvPicPr>
        <p:blipFill>
          <a:blip r:embed="rId2"/>
          <a:stretch/>
        </p:blipFill>
        <p:spPr>
          <a:xfrm>
            <a:off x="1227600" y="2132280"/>
            <a:ext cx="2437920" cy="2437920"/>
          </a:xfrm>
          <a:prstGeom prst="rect">
            <a:avLst/>
          </a:prstGeom>
          <a:ln>
            <a:noFill/>
          </a:ln>
        </p:spPr>
      </p:pic>
      <p:sp>
        <p:nvSpPr>
          <p:cNvPr id="177" name="CustomShape 7"/>
          <p:cNvSpPr/>
          <p:nvPr/>
        </p:nvSpPr>
        <p:spPr>
          <a:xfrm>
            <a:off x="4939920" y="4506120"/>
            <a:ext cx="7182000" cy="2100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200" spc="-1" strike="noStrike">
                <a:solidFill>
                  <a:srgbClr val="ffff00"/>
                </a:solidFill>
                <a:latin typeface="Verdana"/>
              </a:rPr>
              <a:t>Журнал</a:t>
            </a:r>
            <a:r>
              <a:rPr b="1" i="1" lang="uk-UA" sz="2200" spc="-1" strike="noStrike">
                <a:solidFill>
                  <a:srgbClr val="ffffff"/>
                </a:solidFill>
                <a:latin typeface="Verdana"/>
              </a:rPr>
              <a:t> — періодичне багатосторінкове видання, сторінки якого скріплено між собою. В більшості випадків розмір сторінки журналу менший, ніж у газети, а якість паперу і друку вищі.</a:t>
            </a:r>
            <a:endParaRPr b="0" lang="uk-UA" sz="2200" spc="-1" strike="noStrike">
              <a:latin typeface="Arial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3"/>
          <a:srcRect l="5217" t="0" r="7789" b="6739"/>
          <a:stretch/>
        </p:blipFill>
        <p:spPr>
          <a:xfrm>
            <a:off x="72000" y="4446720"/>
            <a:ext cx="4867560" cy="2013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Які види публікацій розрізняють?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80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72000" y="1197000"/>
            <a:ext cx="4758120" cy="5778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Зразок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4939920" y="1197000"/>
            <a:ext cx="7182000" cy="5778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Публікація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4939920" y="1900440"/>
            <a:ext cx="7182000" cy="13701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00"/>
                </a:solidFill>
                <a:latin typeface="Verdana"/>
              </a:rPr>
              <a:t>Книга</a:t>
            </a: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 — неперіодичне видання обсягом більш ніж 48 сторінок, скріплених між собою</a:t>
            </a:r>
            <a:endParaRPr b="0" lang="uk-UA" sz="2800" spc="-1" strike="noStrike">
              <a:latin typeface="Arial"/>
            </a:endParaRPr>
          </a:p>
        </p:txBody>
      </p:sp>
      <p:pic>
        <p:nvPicPr>
          <p:cNvPr id="185" name="Рисунок 11" descr=""/>
          <p:cNvPicPr/>
          <p:nvPr/>
        </p:nvPicPr>
        <p:blipFill>
          <a:blip r:embed="rId2"/>
          <a:stretch/>
        </p:blipFill>
        <p:spPr>
          <a:xfrm>
            <a:off x="2610720" y="1856880"/>
            <a:ext cx="2098440" cy="240660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3" descr=""/>
          <p:cNvPicPr/>
          <p:nvPr/>
        </p:nvPicPr>
        <p:blipFill>
          <a:blip r:embed="rId3"/>
          <a:stretch/>
        </p:blipFill>
        <p:spPr>
          <a:xfrm>
            <a:off x="538200" y="1900440"/>
            <a:ext cx="2060280" cy="2363040"/>
          </a:xfrm>
          <a:prstGeom prst="rect">
            <a:avLst/>
          </a:prstGeom>
          <a:ln>
            <a:noFill/>
          </a:ln>
        </p:spPr>
      </p:pic>
      <p:sp>
        <p:nvSpPr>
          <p:cNvPr id="187" name="CustomShape 6"/>
          <p:cNvSpPr/>
          <p:nvPr/>
        </p:nvSpPr>
        <p:spPr>
          <a:xfrm>
            <a:off x="4939920" y="4161600"/>
            <a:ext cx="7182000" cy="22233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00"/>
                </a:solidFill>
                <a:latin typeface="Verdana"/>
              </a:rPr>
              <a:t>Плакат</a:t>
            </a: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 — публікація з однієї сторінки порівняно великого розміру, розрахована на розглядання з доволі великої відстані.</a:t>
            </a:r>
            <a:endParaRPr b="0" lang="uk-UA" sz="2800" spc="-1" strike="noStrike">
              <a:latin typeface="Arial"/>
            </a:endParaRPr>
          </a:p>
        </p:txBody>
      </p:sp>
      <p:pic>
        <p:nvPicPr>
          <p:cNvPr id="188" name="Picture 2" descr=""/>
          <p:cNvPicPr/>
          <p:nvPr/>
        </p:nvPicPr>
        <p:blipFill>
          <a:blip r:embed="rId4"/>
          <a:stretch/>
        </p:blipFill>
        <p:spPr>
          <a:xfrm>
            <a:off x="1756080" y="4124160"/>
            <a:ext cx="1325520" cy="233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Які види публікацій розрізняють?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90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72000" y="1196640"/>
            <a:ext cx="12049920" cy="13701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00"/>
                </a:solidFill>
                <a:latin typeface="Verdana"/>
              </a:rPr>
              <a:t>Електронними публікаціями </a:t>
            </a: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називають розповсюдження відомостей за допомогою електронних носіїв, таких як: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72000" y="2702520"/>
            <a:ext cx="3972600" cy="129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Диски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4110480" y="2702520"/>
            <a:ext cx="3972600" cy="129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Флеш-накопичувачі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8148960" y="2702520"/>
            <a:ext cx="3972600" cy="129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3200" spc="-1" strike="noStrike">
                <a:solidFill>
                  <a:srgbClr val="ffffff"/>
                </a:solidFill>
                <a:latin typeface="Verdana"/>
              </a:rPr>
              <a:t>Інтернету</a:t>
            </a:r>
            <a:endParaRPr b="0" lang="uk-UA" sz="3200" spc="-1" strike="noStrike">
              <a:latin typeface="Arial"/>
            </a:endParaRPr>
          </a:p>
        </p:txBody>
      </p:sp>
      <p:pic>
        <p:nvPicPr>
          <p:cNvPr id="196" name="Picture 4" descr=""/>
          <p:cNvPicPr/>
          <p:nvPr/>
        </p:nvPicPr>
        <p:blipFill>
          <a:blip r:embed="rId2"/>
          <a:stretch/>
        </p:blipFill>
        <p:spPr>
          <a:xfrm>
            <a:off x="622440" y="3846600"/>
            <a:ext cx="2872080" cy="2872080"/>
          </a:xfrm>
          <a:prstGeom prst="rect">
            <a:avLst/>
          </a:prstGeom>
          <a:ln>
            <a:noFill/>
          </a:ln>
        </p:spPr>
      </p:pic>
      <p:pic>
        <p:nvPicPr>
          <p:cNvPr id="197" name="Picture 6" descr=""/>
          <p:cNvPicPr/>
          <p:nvPr/>
        </p:nvPicPr>
        <p:blipFill>
          <a:blip r:embed="rId3"/>
          <a:stretch/>
        </p:blipFill>
        <p:spPr>
          <a:xfrm>
            <a:off x="4728240" y="3975480"/>
            <a:ext cx="2737080" cy="2737080"/>
          </a:xfrm>
          <a:prstGeom prst="rect">
            <a:avLst/>
          </a:prstGeom>
          <a:ln>
            <a:noFill/>
          </a:ln>
        </p:spPr>
      </p:pic>
      <p:pic>
        <p:nvPicPr>
          <p:cNvPr id="198" name="Picture 8" descr=""/>
          <p:cNvPicPr/>
          <p:nvPr/>
        </p:nvPicPr>
        <p:blipFill>
          <a:blip r:embed="rId4"/>
          <a:stretch/>
        </p:blipFill>
        <p:spPr>
          <a:xfrm>
            <a:off x="8636400" y="3859560"/>
            <a:ext cx="2998080" cy="299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Які засоби використовують для створення публікацій?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00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01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72000" y="1196640"/>
            <a:ext cx="12049920" cy="9435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Підготовка публікації — комплексний процес, який складається з таких етапів: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72000" y="2258280"/>
            <a:ext cx="3972600" cy="955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Набору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тексту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4" name="CustomShape 5"/>
          <p:cNvSpPr/>
          <p:nvPr/>
        </p:nvSpPr>
        <p:spPr>
          <a:xfrm>
            <a:off x="4110480" y="2258280"/>
            <a:ext cx="3972600" cy="955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Редагування тексту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5" name="CustomShape 6"/>
          <p:cNvSpPr/>
          <p:nvPr/>
        </p:nvSpPr>
        <p:spPr>
          <a:xfrm>
            <a:off x="8148960" y="2258280"/>
            <a:ext cx="3972600" cy="955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Коригування тексту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6" name="CustomShape 7"/>
          <p:cNvSpPr/>
          <p:nvPr/>
        </p:nvSpPr>
        <p:spPr>
          <a:xfrm>
            <a:off x="72000" y="3311640"/>
            <a:ext cx="3972600" cy="955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Підготовки зображень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7" name="CustomShape 8"/>
          <p:cNvSpPr/>
          <p:nvPr/>
        </p:nvSpPr>
        <p:spPr>
          <a:xfrm>
            <a:off x="4110480" y="3311640"/>
            <a:ext cx="3972600" cy="955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Розробки дизайну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8148960" y="3311640"/>
            <a:ext cx="3972600" cy="955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Верстки видання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72000" y="4345200"/>
            <a:ext cx="12049920" cy="9435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Для здійснення зазначеного процесу необхідна технічна підтримка:</a:t>
            </a:r>
            <a:endParaRPr b="0" lang="uk-UA" sz="2800" spc="-1" strike="noStrike">
              <a:latin typeface="Arial"/>
            </a:endParaRPr>
          </a:p>
        </p:txBody>
      </p:sp>
      <p:grpSp>
        <p:nvGrpSpPr>
          <p:cNvPr id="210" name="Group 11"/>
          <p:cNvGrpSpPr/>
          <p:nvPr/>
        </p:nvGrpSpPr>
        <p:grpSpPr>
          <a:xfrm>
            <a:off x="72000" y="5393520"/>
            <a:ext cx="5972040" cy="1068480"/>
            <a:chOff x="72000" y="5393520"/>
            <a:chExt cx="5972040" cy="1068480"/>
          </a:xfrm>
        </p:grpSpPr>
        <p:sp>
          <p:nvSpPr>
            <p:cNvPr id="211" name="CustomShape 12"/>
            <p:cNvSpPr/>
            <p:nvPr/>
          </p:nvSpPr>
          <p:spPr>
            <a:xfrm>
              <a:off x="72000" y="5393520"/>
              <a:ext cx="5972040" cy="10684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1" i="1" lang="uk-UA" sz="4000" spc="-1" strike="noStrike">
                  <a:solidFill>
                    <a:srgbClr val="ffffff"/>
                  </a:solidFill>
                  <a:latin typeface="Verdana"/>
                </a:rPr>
                <a:t>Апаратна</a:t>
              </a:r>
              <a:endParaRPr b="0" lang="uk-UA" sz="4000" spc="-1" strike="noStrike">
                <a:latin typeface="Arial"/>
              </a:endParaRPr>
            </a:p>
          </p:txBody>
        </p:sp>
        <p:pic>
          <p:nvPicPr>
            <p:cNvPr id="212" name="Picture 2" descr=""/>
            <p:cNvPicPr/>
            <p:nvPr/>
          </p:nvPicPr>
          <p:blipFill>
            <a:blip r:embed="rId2"/>
            <a:stretch/>
          </p:blipFill>
          <p:spPr>
            <a:xfrm>
              <a:off x="4975560" y="5393520"/>
              <a:ext cx="1068480" cy="10684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13" name="Group 13"/>
          <p:cNvGrpSpPr/>
          <p:nvPr/>
        </p:nvGrpSpPr>
        <p:grpSpPr>
          <a:xfrm>
            <a:off x="6149880" y="5393520"/>
            <a:ext cx="5972040" cy="1110600"/>
            <a:chOff x="6149880" y="5393520"/>
            <a:chExt cx="5972040" cy="1110600"/>
          </a:xfrm>
        </p:grpSpPr>
        <p:sp>
          <p:nvSpPr>
            <p:cNvPr id="214" name="CustomShape 14"/>
            <p:cNvSpPr/>
            <p:nvPr/>
          </p:nvSpPr>
          <p:spPr>
            <a:xfrm>
              <a:off x="6149880" y="5393520"/>
              <a:ext cx="5972040" cy="10684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1" i="1" lang="uk-UA" sz="3600" spc="-1" strike="noStrike">
                  <a:solidFill>
                    <a:srgbClr val="ffffff"/>
                  </a:solidFill>
                  <a:latin typeface="Verdana"/>
                </a:rPr>
                <a:t>Програмна</a:t>
              </a:r>
              <a:endParaRPr b="0" lang="uk-UA" sz="3600" spc="-1" strike="noStrike">
                <a:latin typeface="Arial"/>
              </a:endParaRPr>
            </a:p>
          </p:txBody>
        </p:sp>
        <p:pic>
          <p:nvPicPr>
            <p:cNvPr id="215" name="Picture 4" descr=""/>
            <p:cNvPicPr/>
            <p:nvPr/>
          </p:nvPicPr>
          <p:blipFill>
            <a:blip r:embed="rId3"/>
            <a:stretch/>
          </p:blipFill>
          <p:spPr>
            <a:xfrm>
              <a:off x="10902960" y="5408640"/>
              <a:ext cx="1095480" cy="1095480"/>
            </a:xfrm>
            <a:prstGeom prst="rect">
              <a:avLst/>
            </a:prstGeom>
            <a:ln>
              <a:noFill/>
            </a:ln>
          </p:spPr>
        </p:pic>
      </p:grpSp>
    </p:spTree>
  </p:cSld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4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000"/>
                            </p:stCondLst>
                            <p:childTnLst>
                              <p:par>
                                <p:cTn id="18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8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8000"/>
                            </p:stCondLst>
                            <p:childTnLst>
                              <p:par>
                                <p:cTn id="19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000"/>
                            </p:stCondLst>
                            <p:childTnLst>
                              <p:par>
                                <p:cTn id="19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Які засоби використовують для створення публікацій?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17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18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72000" y="1196640"/>
            <a:ext cx="12049920" cy="9435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Сукупність програм, необхідних для створення видання, можна умовно поділити групи.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72000" y="2276280"/>
            <a:ext cx="12049920" cy="5169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002060"/>
                </a:solidFill>
                <a:latin typeface="Verdana"/>
              </a:rPr>
              <a:t>Видавнича система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72000" y="3057840"/>
            <a:ext cx="5850000" cy="2935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Програми для опрацювання зображень, які використовуються в програмах підготовки комп'ютерних публікацій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22" name="CustomShape 6"/>
          <p:cNvSpPr/>
          <p:nvPr/>
        </p:nvSpPr>
        <p:spPr>
          <a:xfrm>
            <a:off x="6037560" y="3057480"/>
            <a:ext cx="2984400" cy="2935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Програми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полі-графічного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дизайну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23" name="CustomShape 7"/>
          <p:cNvSpPr/>
          <p:nvPr/>
        </p:nvSpPr>
        <p:spPr>
          <a:xfrm>
            <a:off x="9137160" y="3057480"/>
            <a:ext cx="2984400" cy="2935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Програми настільної видавничої системи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24" name="Line 8"/>
          <p:cNvSpPr/>
          <p:nvPr/>
        </p:nvSpPr>
        <p:spPr>
          <a:xfrm flipV="1">
            <a:off x="2997000" y="2799360"/>
            <a:ext cx="360" cy="258120"/>
          </a:xfrm>
          <a:prstGeom prst="line">
            <a:avLst/>
          </a:prstGeom>
          <a:ln w="5724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Line 9"/>
          <p:cNvSpPr/>
          <p:nvPr/>
        </p:nvSpPr>
        <p:spPr>
          <a:xfrm flipV="1">
            <a:off x="7529760" y="2799360"/>
            <a:ext cx="360" cy="258120"/>
          </a:xfrm>
          <a:prstGeom prst="line">
            <a:avLst/>
          </a:prstGeom>
          <a:ln w="5724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ine 10"/>
          <p:cNvSpPr/>
          <p:nvPr/>
        </p:nvSpPr>
        <p:spPr>
          <a:xfrm flipV="1">
            <a:off x="10629720" y="2799360"/>
            <a:ext cx="360" cy="258120"/>
          </a:xfrm>
          <a:prstGeom prst="line">
            <a:avLst/>
          </a:prstGeom>
          <a:ln w="5724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0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15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21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23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31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 підготувати вдалу публікацію?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28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72000" y="1196640"/>
            <a:ext cx="12049920" cy="13701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Відповідно до обраного типу публікації створюється відповідний шаблон чи добирається з набору стандартних шаблонів: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72000" y="2687400"/>
            <a:ext cx="2304360" cy="1168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ffff"/>
                </a:solidFill>
                <a:latin typeface="Verdana"/>
              </a:rPr>
              <a:t>листівка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2507040" y="2687400"/>
            <a:ext cx="2304000" cy="1168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ffff"/>
                </a:solidFill>
                <a:latin typeface="Verdana"/>
              </a:rPr>
              <a:t>оголошен-ня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33" name="CustomShape 6"/>
          <p:cNvSpPr/>
          <p:nvPr/>
        </p:nvSpPr>
        <p:spPr>
          <a:xfrm>
            <a:off x="4942080" y="2687400"/>
            <a:ext cx="2306880" cy="1168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ffff"/>
                </a:solidFill>
                <a:latin typeface="Verdana"/>
              </a:rPr>
              <a:t>інформа-ційний бюлетень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34" name="CustomShape 7"/>
          <p:cNvSpPr/>
          <p:nvPr/>
        </p:nvSpPr>
        <p:spPr>
          <a:xfrm>
            <a:off x="7380000" y="2687400"/>
            <a:ext cx="2306880" cy="1168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ffff"/>
                </a:solidFill>
                <a:latin typeface="Verdana"/>
              </a:rPr>
              <a:t>каталог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35" name="CustomShape 8"/>
          <p:cNvSpPr/>
          <p:nvPr/>
        </p:nvSpPr>
        <p:spPr>
          <a:xfrm>
            <a:off x="9817560" y="2687400"/>
            <a:ext cx="2304000" cy="11685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ffffff"/>
                </a:solidFill>
                <a:latin typeface="Verdana"/>
              </a:rPr>
              <a:t>рекламний буклет тощо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36" name="CustomShape 9"/>
          <p:cNvSpPr/>
          <p:nvPr/>
        </p:nvSpPr>
        <p:spPr>
          <a:xfrm>
            <a:off x="1403640" y="3960000"/>
            <a:ext cx="10718280" cy="22233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00"/>
                </a:solidFill>
                <a:latin typeface="Verdana"/>
              </a:rPr>
              <a:t>Шаблон публікації </a:t>
            </a: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визначає її структуру, наявність і розміщення об'єктів: текстових написів, зображень, таблиць, діаграм, фігурного тексту тощо, що, у свою чергу, мають параметри, значення яких можна змінювати.</a:t>
            </a:r>
            <a:endParaRPr b="0" lang="uk-UA" sz="2800" spc="-1" strike="noStrike">
              <a:latin typeface="Arial"/>
            </a:endParaRPr>
          </a:p>
        </p:txBody>
      </p:sp>
      <p:pic>
        <p:nvPicPr>
          <p:cNvPr id="237" name="Picture 2" descr=""/>
          <p:cNvPicPr/>
          <p:nvPr/>
        </p:nvPicPr>
        <p:blipFill>
          <a:blip r:embed="rId2"/>
          <a:stretch/>
        </p:blipFill>
        <p:spPr>
          <a:xfrm>
            <a:off x="112320" y="3998160"/>
            <a:ext cx="1218960" cy="1218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6" dur="indefinite" restart="never" nodeType="tmRoot">
          <p:childTnLst>
            <p:seq>
              <p:cTn id="237" dur="indefinite" nodeType="mainSeq"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8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00"/>
                            </p:stCondLst>
                            <p:childTnLst>
                              <p:par>
                                <p:cTn id="256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6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0"/>
                            </p:stCondLst>
                            <p:childTnLst>
                              <p:par>
                                <p:cTn id="268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0"/>
                            </p:stCondLst>
                            <p:childTnLst>
                              <p:par>
                                <p:cTn id="274" nodeType="after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500"/>
                            </p:stCondLst>
                            <p:childTnLst>
                              <p:par>
                                <p:cTn id="280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170720" y="162360"/>
            <a:ext cx="9053640" cy="5324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uk-UA" sz="3200" spc="-1" strike="noStrike">
                <a:solidFill>
                  <a:srgbClr val="ffffff"/>
                </a:solidFill>
                <a:latin typeface="Verdana"/>
              </a:rPr>
              <a:t>Як підготувати вдалу публікацію?</a:t>
            </a:r>
            <a:endParaRPr b="0" lang="uk-UA" sz="3200" spc="-1" strike="noStrike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39" name="Picture 60" descr=""/>
          <p:cNvPicPr/>
          <p:nvPr/>
        </p:nvPicPr>
        <p:blipFill>
          <a:blip r:embed="rId1"/>
          <a:stretch/>
        </p:blipFill>
        <p:spPr>
          <a:xfrm>
            <a:off x="-3600" y="0"/>
            <a:ext cx="1294920" cy="1801440"/>
          </a:xfrm>
          <a:prstGeom prst="rect">
            <a:avLst/>
          </a:prstGeom>
          <a:ln w="9360"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47320" y="476280"/>
            <a:ext cx="899640" cy="39492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44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000000"/>
                </a:solidFill>
                <a:latin typeface="Times New Roman"/>
              </a:rPr>
              <a:t>Розділ 7 </a:t>
            </a:r>
            <a:r>
              <a:rPr b="0" lang="uk-UA" sz="1200" spc="-1" strike="noStrike">
                <a:solidFill>
                  <a:srgbClr val="000000"/>
                </a:solidFill>
                <a:latin typeface="Verdana"/>
              </a:rPr>
              <a:t>§ 20</a:t>
            </a:r>
            <a:endParaRPr b="0" lang="uk-UA" sz="12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72000" y="1196640"/>
            <a:ext cx="12049920" cy="9435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ffff"/>
                </a:solidFill>
                <a:latin typeface="Verdana"/>
              </a:rPr>
              <a:t>Разом з тим, незалежно від типу публікації існують загальні критерії вдалої публікації:</a:t>
            </a:r>
            <a:endParaRPr b="0" lang="uk-UA" sz="2800" spc="-1" strike="noStrike">
              <a:latin typeface="Arial"/>
            </a:endParaRPr>
          </a:p>
        </p:txBody>
      </p:sp>
      <p:grpSp>
        <p:nvGrpSpPr>
          <p:cNvPr id="242" name="Group 4"/>
          <p:cNvGrpSpPr/>
          <p:nvPr/>
        </p:nvGrpSpPr>
        <p:grpSpPr>
          <a:xfrm>
            <a:off x="-5177160" y="1256040"/>
            <a:ext cx="17139600" cy="6315120"/>
            <a:chOff x="-5177160" y="1256040"/>
            <a:chExt cx="17139600" cy="6315120"/>
          </a:xfrm>
        </p:grpSpPr>
        <p:sp>
          <p:nvSpPr>
            <p:cNvPr id="243" name="CustomShape 5"/>
            <p:cNvSpPr/>
            <p:nvPr/>
          </p:nvSpPr>
          <p:spPr>
            <a:xfrm>
              <a:off x="-5177160" y="1256040"/>
              <a:ext cx="6315120" cy="6315120"/>
            </a:xfrm>
            <a:prstGeom prst="blockArc">
              <a:avLst>
                <a:gd name="adj1" fmla="val 18900000"/>
                <a:gd name="adj2" fmla="val 2700000"/>
                <a:gd name="adj3" fmla="val 342"/>
              </a:avLst>
            </a:prstGeom>
            <a:noFill/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244" name="CustomShape 6"/>
            <p:cNvSpPr/>
            <p:nvPr/>
          </p:nvSpPr>
          <p:spPr>
            <a:xfrm>
              <a:off x="568800" y="2261160"/>
              <a:ext cx="11393640" cy="786240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465480" rIns="55800" tIns="55800" bIns="55800" anchor="ctr"/>
            <a:p>
              <a:pPr>
                <a:lnSpc>
                  <a:spcPct val="90000"/>
                </a:lnSpc>
                <a:spcAft>
                  <a:spcPts val="771"/>
                </a:spcAft>
              </a:pPr>
              <a:r>
                <a:rPr b="0" i="1" lang="uk-UA" sz="2200" spc="-1" strike="noStrike">
                  <a:solidFill>
                    <a:srgbClr val="ffffff"/>
                  </a:solidFill>
                  <a:latin typeface="Verdana"/>
                </a:rPr>
                <a:t>назва публікації інтригує, зацікавлює, провокує;</a:t>
              </a:r>
              <a:endParaRPr b="0" lang="uk-UA" sz="2200" spc="-1" strike="noStrike">
                <a:latin typeface="Arial"/>
              </a:endParaRPr>
            </a:p>
          </p:txBody>
        </p:sp>
        <p:sp>
          <p:nvSpPr>
            <p:cNvPr id="245" name="CustomShape 7"/>
            <p:cNvSpPr/>
            <p:nvPr/>
          </p:nvSpPr>
          <p:spPr>
            <a:xfrm>
              <a:off x="202320" y="2288160"/>
              <a:ext cx="732960" cy="732960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46" name="CustomShape 8"/>
            <p:cNvSpPr/>
            <p:nvPr/>
          </p:nvSpPr>
          <p:spPr>
            <a:xfrm>
              <a:off x="989280" y="3141000"/>
              <a:ext cx="10973160" cy="7862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465480" rIns="55800" tIns="55800" bIns="55800" anchor="ctr"/>
            <a:p>
              <a:pPr>
                <a:lnSpc>
                  <a:spcPct val="90000"/>
                </a:lnSpc>
                <a:spcAft>
                  <a:spcPts val="771"/>
                </a:spcAft>
              </a:pPr>
              <a:r>
                <a:rPr b="0" i="1" lang="uk-UA" sz="2200" spc="-1" strike="noStrike">
                  <a:solidFill>
                    <a:srgbClr val="ffffff"/>
                  </a:solidFill>
                  <a:latin typeface="Verdana"/>
                </a:rPr>
                <a:t>тексти написані грамотно, стиль мовлення зрозумілий і легко читається;</a:t>
              </a:r>
              <a:endParaRPr b="0" lang="uk-UA" sz="2200" spc="-1" strike="noStrike">
                <a:latin typeface="Arial"/>
              </a:endParaRPr>
            </a:p>
          </p:txBody>
        </p:sp>
        <p:sp>
          <p:nvSpPr>
            <p:cNvPr id="247" name="CustomShape 9"/>
            <p:cNvSpPr/>
            <p:nvPr/>
          </p:nvSpPr>
          <p:spPr>
            <a:xfrm>
              <a:off x="622440" y="3167640"/>
              <a:ext cx="732960" cy="73296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48" name="CustomShape 10"/>
            <p:cNvSpPr/>
            <p:nvPr/>
          </p:nvSpPr>
          <p:spPr>
            <a:xfrm>
              <a:off x="1118160" y="4020480"/>
              <a:ext cx="10844280" cy="786240"/>
            </a:xfrm>
            <a:prstGeom prst="rect">
              <a:avLst/>
            </a:prstGeom>
            <a:gradFill rotWithShape="0">
              <a:gsLst>
                <a:gs pos="0">
                  <a:schemeClr val="accent4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465480" rIns="55800" tIns="55800" bIns="55800" anchor="ctr"/>
            <a:p>
              <a:pPr>
                <a:lnSpc>
                  <a:spcPct val="90000"/>
                </a:lnSpc>
                <a:spcAft>
                  <a:spcPts val="771"/>
                </a:spcAft>
              </a:pPr>
              <a:r>
                <a:rPr b="0" i="1" lang="uk-UA" sz="2200" spc="-1" strike="noStrike">
                  <a:solidFill>
                    <a:srgbClr val="002060"/>
                  </a:solidFill>
                  <a:latin typeface="Verdana"/>
                </a:rPr>
                <a:t>назви статей оригінальні, цікаві;</a:t>
              </a:r>
              <a:endParaRPr b="0" lang="uk-UA" sz="2200" spc="-1" strike="noStrike">
                <a:latin typeface="Arial"/>
              </a:endParaRPr>
            </a:p>
          </p:txBody>
        </p:sp>
        <p:sp>
          <p:nvSpPr>
            <p:cNvPr id="249" name="CustomShape 11"/>
            <p:cNvSpPr/>
            <p:nvPr/>
          </p:nvSpPr>
          <p:spPr>
            <a:xfrm>
              <a:off x="751680" y="4047120"/>
              <a:ext cx="732960" cy="732960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solidFill>
                <a:schemeClr val="accent4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50" name="CustomShape 12"/>
            <p:cNvSpPr/>
            <p:nvPr/>
          </p:nvSpPr>
          <p:spPr>
            <a:xfrm>
              <a:off x="989280" y="4899960"/>
              <a:ext cx="10973160" cy="78624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  <a:lin ang="5400000"/>
            </a:gra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465480" rIns="55800" tIns="55800" bIns="55800" anchor="ctr"/>
            <a:p>
              <a:pPr>
                <a:lnSpc>
                  <a:spcPct val="90000"/>
                </a:lnSpc>
                <a:spcAft>
                  <a:spcPts val="771"/>
                </a:spcAft>
              </a:pPr>
              <a:r>
                <a:rPr b="0" i="1" lang="uk-UA" sz="2200" spc="-1" strike="noStrike">
                  <a:solidFill>
                    <a:srgbClr val="ffffff"/>
                  </a:solidFill>
                  <a:latin typeface="Verdana"/>
                </a:rPr>
                <a:t>малюнки якісні та привабливі; додані підписи коментують малюнки або містять посилання на їх автора чи джерело отримання;</a:t>
              </a:r>
              <a:endParaRPr b="0" lang="uk-UA" sz="2200" spc="-1" strike="noStrike">
                <a:latin typeface="Arial"/>
              </a:endParaRPr>
            </a:p>
          </p:txBody>
        </p:sp>
        <p:sp>
          <p:nvSpPr>
            <p:cNvPr id="251" name="CustomShape 13"/>
            <p:cNvSpPr/>
            <p:nvPr/>
          </p:nvSpPr>
          <p:spPr>
            <a:xfrm>
              <a:off x="622440" y="4926600"/>
              <a:ext cx="732960" cy="73296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  <p:sp>
          <p:nvSpPr>
            <p:cNvPr id="252" name="CustomShape 14"/>
            <p:cNvSpPr/>
            <p:nvPr/>
          </p:nvSpPr>
          <p:spPr>
            <a:xfrm>
              <a:off x="568800" y="5779440"/>
              <a:ext cx="11393640" cy="786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algn="ctr" blurRad="57150" dir="5400000" dist="19050" rotWithShape="0">
                <a:srgbClr val="000000">
                  <a:alpha val="63000"/>
                </a:srgbClr>
              </a:outerShdw>
            </a:effectLst>
          </p:spPr>
          <p:style>
            <a:lnRef idx="0"/>
            <a:fillRef idx="0"/>
            <a:effectRef idx="3"/>
            <a:fontRef idx="minor"/>
          </p:style>
          <p:txBody>
            <a:bodyPr lIns="465480" rIns="55800" tIns="55800" bIns="55800" anchor="ctr"/>
            <a:p>
              <a:pPr>
                <a:lnSpc>
                  <a:spcPct val="90000"/>
                </a:lnSpc>
                <a:spcAft>
                  <a:spcPts val="771"/>
                </a:spcAft>
              </a:pPr>
              <a:r>
                <a:rPr b="0" i="1" lang="uk-UA" sz="2200" spc="-1" strike="noStrike">
                  <a:solidFill>
                    <a:srgbClr val="ffffff"/>
                  </a:solidFill>
                  <a:latin typeface="Verdana"/>
                </a:rPr>
                <a:t>основний матеріал (статті) подано з дотриманням закону про авторське право;</a:t>
              </a:r>
              <a:endParaRPr b="0" lang="uk-UA" sz="2200" spc="-1" strike="noStrike">
                <a:latin typeface="Arial"/>
              </a:endParaRPr>
            </a:p>
          </p:txBody>
        </p:sp>
        <p:sp>
          <p:nvSpPr>
            <p:cNvPr id="253" name="CustomShape 15"/>
            <p:cNvSpPr/>
            <p:nvPr/>
          </p:nvSpPr>
          <p:spPr>
            <a:xfrm>
              <a:off x="202320" y="5806080"/>
              <a:ext cx="732960" cy="73296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solidFill>
                <a:schemeClr val="accent6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1"/>
            <a:fillRef idx="0"/>
            <a:effectRef idx="2"/>
            <a:fontRef idx="minor"/>
          </p:style>
        </p:sp>
      </p:grpSp>
      <p:grpSp>
        <p:nvGrpSpPr>
          <p:cNvPr id="254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iming>
    <p:tnLst>
      <p:par>
        <p:cTn id="283" dur="indefinite" restart="never" nodeType="tmRoot">
          <p:childTnLst>
            <p:seq>
              <p:cTn id="284" dur="indefinite" nodeType="mainSeq"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8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9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0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"/>
                            </p:stCondLst>
                            <p:childTnLst>
                              <p:par>
                                <p:cTn id="30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0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000"/>
                            </p:stCondLst>
                            <p:childTnLst>
                              <p:par>
                                <p:cTn id="30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0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500"/>
                            </p:stCondLst>
                            <p:childTnLst>
                              <p:par>
                                <p:cTn id="31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6500"/>
                            </p:stCondLst>
                            <p:childTnLst>
                              <p:par>
                                <p:cTn id="31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7000"/>
                            </p:stCondLst>
                            <p:childTnLst>
                              <p:par>
                                <p:cTn id="323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000"/>
                            </p:stCondLst>
                            <p:childTnLst>
                              <p:par>
                                <p:cTn id="327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2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31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3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64133</TotalTime>
  <Application>LibreOffice/6.0.7.3$Linux_X86_64 LibreOffice_project/00m0$Build-3</Application>
  <Words>957</Words>
  <Paragraphs>127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2016-06-06T19:48:43Z</dcterms:created>
  <dc:creator>Мацаєнко Сергій</dc:creator>
  <dc:description/>
  <dc:language>uk-UA</dc:language>
  <cp:lastModifiedBy/>
  <dcterms:modified xsi:type="dcterms:W3CDTF">2019-02-26T09:30:44Z</dcterms:modified>
  <cp:revision>337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