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283" r:id="rId3"/>
    <p:sldId id="1343" r:id="rId4"/>
    <p:sldId id="1293" r:id="rId5"/>
    <p:sldId id="1284" r:id="rId6"/>
    <p:sldId id="1285" r:id="rId7"/>
    <p:sldId id="1286" r:id="rId8"/>
    <p:sldId id="1287" r:id="rId9"/>
    <p:sldId id="1342" r:id="rId10"/>
    <p:sldId id="1288" r:id="rId11"/>
    <p:sldId id="1289" r:id="rId12"/>
    <p:sldId id="1290" r:id="rId13"/>
    <p:sldId id="1291" r:id="rId14"/>
    <p:sldId id="1292" r:id="rId15"/>
    <p:sldId id="1294" r:id="rId16"/>
    <p:sldId id="1299" r:id="rId17"/>
    <p:sldId id="1295" r:id="rId18"/>
    <p:sldId id="1296" r:id="rId19"/>
    <p:sldId id="1297" r:id="rId20"/>
    <p:sldId id="1300" r:id="rId21"/>
    <p:sldId id="1305" r:id="rId22"/>
    <p:sldId id="1306" r:id="rId23"/>
    <p:sldId id="1307" r:id="rId24"/>
    <p:sldId id="1301" r:id="rId25"/>
    <p:sldId id="1302" r:id="rId26"/>
    <p:sldId id="1308" r:id="rId27"/>
    <p:sldId id="1309" r:id="rId28"/>
    <p:sldId id="1310" r:id="rId29"/>
    <p:sldId id="1311" r:id="rId30"/>
    <p:sldId id="1312" r:id="rId31"/>
    <p:sldId id="1315" r:id="rId32"/>
    <p:sldId id="1316" r:id="rId33"/>
    <p:sldId id="1317" r:id="rId34"/>
    <p:sldId id="1319" r:id="rId35"/>
    <p:sldId id="1325" r:id="rId36"/>
    <p:sldId id="1320" r:id="rId37"/>
    <p:sldId id="1326" r:id="rId38"/>
    <p:sldId id="1321" r:id="rId39"/>
    <p:sldId id="1322" r:id="rId40"/>
    <p:sldId id="1323" r:id="rId41"/>
    <p:sldId id="1327" r:id="rId42"/>
    <p:sldId id="1328" r:id="rId43"/>
    <p:sldId id="1324" r:id="rId44"/>
    <p:sldId id="1329" r:id="rId45"/>
    <p:sldId id="1330" r:id="rId46"/>
    <p:sldId id="1337" r:id="rId47"/>
    <p:sldId id="1338" r:id="rId48"/>
    <p:sldId id="1331" r:id="rId49"/>
    <p:sldId id="1339" r:id="rId50"/>
    <p:sldId id="1340" r:id="rId51"/>
    <p:sldId id="1341" r:id="rId52"/>
    <p:sldId id="335" r:id="rId53"/>
    <p:sldId id="643" r:id="rId54"/>
    <p:sldId id="644" r:id="rId55"/>
    <p:sldId id="304" r:id="rId5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26B"/>
    <a:srgbClr val="008000"/>
    <a:srgbClr val="C55A11"/>
    <a:srgbClr val="EF7521"/>
    <a:srgbClr val="13B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AFEA03-2235-4AA1-A280-6B9B79FC8268}" type="doc">
      <dgm:prSet loTypeId="urn:microsoft.com/office/officeart/2005/8/layout/vProcess5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B64DB2D8-7AEE-40AF-9FD6-5A3051345C1E}">
      <dgm:prSet phldrT="[Текст]"/>
      <dgm:spPr/>
      <dgm:t>
        <a:bodyPr/>
        <a:lstStyle/>
        <a:p>
          <a:r>
            <a:rPr lang="uk-UA" b="1" i="1" dirty="0">
              <a:solidFill>
                <a:srgbClr val="002060"/>
              </a:solidFill>
            </a:rPr>
            <a:t>з'єднати між собою всі об'єкти, які можна з'єднати;</a:t>
          </a:r>
        </a:p>
      </dgm:t>
    </dgm:pt>
    <dgm:pt modelId="{F476883C-E202-4D1E-A51B-4D18F3EBD49E}" type="parTrans" cxnId="{76465998-EBCE-4C05-ADEE-C1430D25230E}">
      <dgm:prSet/>
      <dgm:spPr/>
      <dgm:t>
        <a:bodyPr/>
        <a:lstStyle/>
        <a:p>
          <a:endParaRPr lang="uk-UA" b="1" i="1"/>
        </a:p>
      </dgm:t>
    </dgm:pt>
    <dgm:pt modelId="{710B442C-69F8-43CB-AC0E-8FBFECC5AC10}" type="sibTrans" cxnId="{76465998-EBCE-4C05-ADEE-C1430D25230E}">
      <dgm:prSet/>
      <dgm:spPr>
        <a:solidFill>
          <a:srgbClr val="FF0000"/>
        </a:solidFill>
      </dgm:spPr>
      <dgm:t>
        <a:bodyPr/>
        <a:lstStyle/>
        <a:p>
          <a:endParaRPr lang="uk-UA" b="1" i="1"/>
        </a:p>
      </dgm:t>
    </dgm:pt>
    <dgm:pt modelId="{9672D0FE-FD98-44E8-8FC5-FFBDCB668F57}">
      <dgm:prSet phldrT="[Текст]"/>
      <dgm:spPr>
        <a:solidFill>
          <a:srgbClr val="008000"/>
        </a:solidFill>
      </dgm:spPr>
      <dgm:t>
        <a:bodyPr/>
        <a:lstStyle/>
        <a:p>
          <a:r>
            <a:rPr lang="uk-UA" b="1" i="1" dirty="0"/>
            <a:t>підключити до мережі; </a:t>
          </a:r>
        </a:p>
      </dgm:t>
    </dgm:pt>
    <dgm:pt modelId="{5A0D717D-C306-4046-9AF5-3128D12A07C3}" type="parTrans" cxnId="{54531BAE-3FD7-42FB-96B7-221E9B9E1BE8}">
      <dgm:prSet/>
      <dgm:spPr/>
      <dgm:t>
        <a:bodyPr/>
        <a:lstStyle/>
        <a:p>
          <a:endParaRPr lang="uk-UA" b="1" i="1"/>
        </a:p>
      </dgm:t>
    </dgm:pt>
    <dgm:pt modelId="{33BDFB39-484F-49E3-A06C-69E36B24AB17}" type="sibTrans" cxnId="{54531BAE-3FD7-42FB-96B7-221E9B9E1BE8}">
      <dgm:prSet/>
      <dgm:spPr>
        <a:solidFill>
          <a:srgbClr val="FF0000"/>
        </a:solidFill>
      </dgm:spPr>
      <dgm:t>
        <a:bodyPr/>
        <a:lstStyle/>
        <a:p>
          <a:endParaRPr lang="uk-UA" b="1" i="1"/>
        </a:p>
      </dgm:t>
    </dgm:pt>
    <dgm:pt modelId="{7066BC1C-376E-4712-B695-CCB0DDF0D40E}">
      <dgm:prSet phldrT="[Текст]"/>
      <dgm:spPr/>
      <dgm:t>
        <a:bodyPr/>
        <a:lstStyle/>
        <a:p>
          <a:r>
            <a:rPr lang="uk-UA" b="1" i="1" noProof="0" dirty="0"/>
            <a:t>за рахунок цього отримати синергію.</a:t>
          </a:r>
        </a:p>
      </dgm:t>
    </dgm:pt>
    <dgm:pt modelId="{DBB061A5-0242-4875-AAAC-CB664EB3D426}" type="parTrans" cxnId="{B76BB4B4-6CFA-4272-95F4-12F6E63388A7}">
      <dgm:prSet/>
      <dgm:spPr/>
      <dgm:t>
        <a:bodyPr/>
        <a:lstStyle/>
        <a:p>
          <a:endParaRPr lang="uk-UA" b="1" i="1"/>
        </a:p>
      </dgm:t>
    </dgm:pt>
    <dgm:pt modelId="{66F12583-0E12-4B55-BA19-55BF93511EBE}" type="sibTrans" cxnId="{B76BB4B4-6CFA-4272-95F4-12F6E63388A7}">
      <dgm:prSet/>
      <dgm:spPr/>
      <dgm:t>
        <a:bodyPr/>
        <a:lstStyle/>
        <a:p>
          <a:endParaRPr lang="uk-UA" b="1" i="1"/>
        </a:p>
      </dgm:t>
    </dgm:pt>
    <dgm:pt modelId="{ADA37DD7-FAE6-400D-BADB-FFA90717EE37}" type="pres">
      <dgm:prSet presAssocID="{9BAFEA03-2235-4AA1-A280-6B9B79FC826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1BDA2D4-A28B-44C0-8BF4-56281698E2A4}" type="pres">
      <dgm:prSet presAssocID="{9BAFEA03-2235-4AA1-A280-6B9B79FC8268}" presName="dummyMaxCanvas" presStyleCnt="0">
        <dgm:presLayoutVars/>
      </dgm:prSet>
      <dgm:spPr/>
    </dgm:pt>
    <dgm:pt modelId="{DE27BCB7-FBBD-41AB-92A8-25BB82837D05}" type="pres">
      <dgm:prSet presAssocID="{9BAFEA03-2235-4AA1-A280-6B9B79FC826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948475-3A72-4282-A7E2-E1FA6E7405A3}" type="pres">
      <dgm:prSet presAssocID="{9BAFEA03-2235-4AA1-A280-6B9B79FC826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45D2C8-A92A-4865-87E9-A87784D21A56}" type="pres">
      <dgm:prSet presAssocID="{9BAFEA03-2235-4AA1-A280-6B9B79FC826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E98724-F0BF-42B0-9DD4-2E7B480097DD}" type="pres">
      <dgm:prSet presAssocID="{9BAFEA03-2235-4AA1-A280-6B9B79FC826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5679B1A-FF17-4F85-9F41-FE26B7B9FE9C}" type="pres">
      <dgm:prSet presAssocID="{9BAFEA03-2235-4AA1-A280-6B9B79FC826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DC77D5-B016-41D1-BB6D-FA8DA5D830B1}" type="pres">
      <dgm:prSet presAssocID="{9BAFEA03-2235-4AA1-A280-6B9B79FC826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78F072-7AD4-4A43-A208-DC8FCBDCD2F7}" type="pres">
      <dgm:prSet presAssocID="{9BAFEA03-2235-4AA1-A280-6B9B79FC826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536B8D-AD6A-4E46-83BB-0E4CC412B8E5}" type="pres">
      <dgm:prSet presAssocID="{9BAFEA03-2235-4AA1-A280-6B9B79FC826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F1F3963-2E24-4C3E-8CAA-B102F0BFE656}" type="presOf" srcId="{B64DB2D8-7AEE-40AF-9FD6-5A3051345C1E}" destId="{31DC77D5-B016-41D1-BB6D-FA8DA5D830B1}" srcOrd="1" destOrd="0" presId="urn:microsoft.com/office/officeart/2005/8/layout/vProcess5"/>
    <dgm:cxn modelId="{EB8C049E-F208-43B5-A232-5AA14E247A6B}" type="presOf" srcId="{33BDFB39-484F-49E3-A06C-69E36B24AB17}" destId="{35679B1A-FF17-4F85-9F41-FE26B7B9FE9C}" srcOrd="0" destOrd="0" presId="urn:microsoft.com/office/officeart/2005/8/layout/vProcess5"/>
    <dgm:cxn modelId="{1BC1A640-A2A5-4684-881E-BDEFC1A090AF}" type="presOf" srcId="{710B442C-69F8-43CB-AC0E-8FBFECC5AC10}" destId="{DDE98724-F0BF-42B0-9DD4-2E7B480097DD}" srcOrd="0" destOrd="0" presId="urn:microsoft.com/office/officeart/2005/8/layout/vProcess5"/>
    <dgm:cxn modelId="{63AF141A-428A-4F74-A981-5C5424200CA1}" type="presOf" srcId="{B64DB2D8-7AEE-40AF-9FD6-5A3051345C1E}" destId="{DE27BCB7-FBBD-41AB-92A8-25BB82837D05}" srcOrd="0" destOrd="0" presId="urn:microsoft.com/office/officeart/2005/8/layout/vProcess5"/>
    <dgm:cxn modelId="{76465998-EBCE-4C05-ADEE-C1430D25230E}" srcId="{9BAFEA03-2235-4AA1-A280-6B9B79FC8268}" destId="{B64DB2D8-7AEE-40AF-9FD6-5A3051345C1E}" srcOrd="0" destOrd="0" parTransId="{F476883C-E202-4D1E-A51B-4D18F3EBD49E}" sibTransId="{710B442C-69F8-43CB-AC0E-8FBFECC5AC10}"/>
    <dgm:cxn modelId="{B76BB4B4-6CFA-4272-95F4-12F6E63388A7}" srcId="{9BAFEA03-2235-4AA1-A280-6B9B79FC8268}" destId="{7066BC1C-376E-4712-B695-CCB0DDF0D40E}" srcOrd="2" destOrd="0" parTransId="{DBB061A5-0242-4875-AAAC-CB664EB3D426}" sibTransId="{66F12583-0E12-4B55-BA19-55BF93511EBE}"/>
    <dgm:cxn modelId="{5AB3F979-3E8B-486F-A983-8C9B9E7487E6}" type="presOf" srcId="{7066BC1C-376E-4712-B695-CCB0DDF0D40E}" destId="{D3536B8D-AD6A-4E46-83BB-0E4CC412B8E5}" srcOrd="1" destOrd="0" presId="urn:microsoft.com/office/officeart/2005/8/layout/vProcess5"/>
    <dgm:cxn modelId="{DBBF0E0F-0C8D-44C3-A30E-B2ACD7BC0526}" type="presOf" srcId="{9672D0FE-FD98-44E8-8FC5-FFBDCB668F57}" destId="{CE78F072-7AD4-4A43-A208-DC8FCBDCD2F7}" srcOrd="1" destOrd="0" presId="urn:microsoft.com/office/officeart/2005/8/layout/vProcess5"/>
    <dgm:cxn modelId="{661C579A-A125-4B16-B7AB-E139CF587B03}" type="presOf" srcId="{9672D0FE-FD98-44E8-8FC5-FFBDCB668F57}" destId="{BD948475-3A72-4282-A7E2-E1FA6E7405A3}" srcOrd="0" destOrd="0" presId="urn:microsoft.com/office/officeart/2005/8/layout/vProcess5"/>
    <dgm:cxn modelId="{54531BAE-3FD7-42FB-96B7-221E9B9E1BE8}" srcId="{9BAFEA03-2235-4AA1-A280-6B9B79FC8268}" destId="{9672D0FE-FD98-44E8-8FC5-FFBDCB668F57}" srcOrd="1" destOrd="0" parTransId="{5A0D717D-C306-4046-9AF5-3128D12A07C3}" sibTransId="{33BDFB39-484F-49E3-A06C-69E36B24AB17}"/>
    <dgm:cxn modelId="{ACA26F4F-97E8-490E-9DCC-6DD5C85D287F}" type="presOf" srcId="{7066BC1C-376E-4712-B695-CCB0DDF0D40E}" destId="{1145D2C8-A92A-4865-87E9-A87784D21A56}" srcOrd="0" destOrd="0" presId="urn:microsoft.com/office/officeart/2005/8/layout/vProcess5"/>
    <dgm:cxn modelId="{91FDDC16-C44F-4AB3-98E7-9F3C8A1E4BE2}" type="presOf" srcId="{9BAFEA03-2235-4AA1-A280-6B9B79FC8268}" destId="{ADA37DD7-FAE6-400D-BADB-FFA90717EE37}" srcOrd="0" destOrd="0" presId="urn:microsoft.com/office/officeart/2005/8/layout/vProcess5"/>
    <dgm:cxn modelId="{9FB77269-639E-431B-B545-1E152AC0C521}" type="presParOf" srcId="{ADA37DD7-FAE6-400D-BADB-FFA90717EE37}" destId="{11BDA2D4-A28B-44C0-8BF4-56281698E2A4}" srcOrd="0" destOrd="0" presId="urn:microsoft.com/office/officeart/2005/8/layout/vProcess5"/>
    <dgm:cxn modelId="{3BF807D5-3513-4EF3-9395-415EAB2F7B63}" type="presParOf" srcId="{ADA37DD7-FAE6-400D-BADB-FFA90717EE37}" destId="{DE27BCB7-FBBD-41AB-92A8-25BB82837D05}" srcOrd="1" destOrd="0" presId="urn:microsoft.com/office/officeart/2005/8/layout/vProcess5"/>
    <dgm:cxn modelId="{AE38D618-51CF-4766-90CF-849AD7204C0F}" type="presParOf" srcId="{ADA37DD7-FAE6-400D-BADB-FFA90717EE37}" destId="{BD948475-3A72-4282-A7E2-E1FA6E7405A3}" srcOrd="2" destOrd="0" presId="urn:microsoft.com/office/officeart/2005/8/layout/vProcess5"/>
    <dgm:cxn modelId="{780364D0-548C-4748-9CD1-9C1A03F9099F}" type="presParOf" srcId="{ADA37DD7-FAE6-400D-BADB-FFA90717EE37}" destId="{1145D2C8-A92A-4865-87E9-A87784D21A56}" srcOrd="3" destOrd="0" presId="urn:microsoft.com/office/officeart/2005/8/layout/vProcess5"/>
    <dgm:cxn modelId="{7CD4FC85-3655-4524-BB81-1415E3EE4C49}" type="presParOf" srcId="{ADA37DD7-FAE6-400D-BADB-FFA90717EE37}" destId="{DDE98724-F0BF-42B0-9DD4-2E7B480097DD}" srcOrd="4" destOrd="0" presId="urn:microsoft.com/office/officeart/2005/8/layout/vProcess5"/>
    <dgm:cxn modelId="{ECEEDE37-E751-400F-A0A1-59CE2AB59A5F}" type="presParOf" srcId="{ADA37DD7-FAE6-400D-BADB-FFA90717EE37}" destId="{35679B1A-FF17-4F85-9F41-FE26B7B9FE9C}" srcOrd="5" destOrd="0" presId="urn:microsoft.com/office/officeart/2005/8/layout/vProcess5"/>
    <dgm:cxn modelId="{72E9E481-5764-41CB-BDA0-B0ABCE24F524}" type="presParOf" srcId="{ADA37DD7-FAE6-400D-BADB-FFA90717EE37}" destId="{31DC77D5-B016-41D1-BB6D-FA8DA5D830B1}" srcOrd="6" destOrd="0" presId="urn:microsoft.com/office/officeart/2005/8/layout/vProcess5"/>
    <dgm:cxn modelId="{943AEB27-C690-45E2-8226-97B6E24D883F}" type="presParOf" srcId="{ADA37DD7-FAE6-400D-BADB-FFA90717EE37}" destId="{CE78F072-7AD4-4A43-A208-DC8FCBDCD2F7}" srcOrd="7" destOrd="0" presId="urn:microsoft.com/office/officeart/2005/8/layout/vProcess5"/>
    <dgm:cxn modelId="{185CA434-89C1-4F28-8ECB-5F2B9CA426D6}" type="presParOf" srcId="{ADA37DD7-FAE6-400D-BADB-FFA90717EE37}" destId="{D3536B8D-AD6A-4E46-83BB-0E4CC412B8E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/>
      <dgm:spPr/>
      <dgm:t>
        <a:bodyPr/>
        <a:lstStyle/>
        <a:p>
          <a:r>
            <a:rPr lang="uk-UA" i="1" noProof="0" dirty="0"/>
            <a:t>використання шлюзу та концентратора даних (</a:t>
          </a:r>
          <a:r>
            <a:rPr lang="uk-UA" b="1" i="1" noProof="0" dirty="0" err="1"/>
            <a:t>via</a:t>
          </a:r>
          <a:r>
            <a:rPr lang="uk-UA" b="1" i="1" noProof="0" dirty="0"/>
            <a:t> </a:t>
          </a:r>
          <a:r>
            <a:rPr lang="uk-UA" b="1" i="1" noProof="0" dirty="0" err="1"/>
            <a:t>gateway</a:t>
          </a:r>
          <a:r>
            <a:rPr lang="uk-UA" i="1" noProof="0" dirty="0"/>
            <a:t>); 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 noProof="0" dirty="0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 noProof="0" dirty="0"/>
        </a:p>
      </dgm:t>
    </dgm:pt>
    <dgm:pt modelId="{1B81C372-925C-46FC-96B1-2F1AAF945560}">
      <dgm:prSet phldrT="[Текст]"/>
      <dgm:spPr>
        <a:solidFill>
          <a:srgbClr val="7030A0"/>
        </a:solidFill>
      </dgm:spPr>
      <dgm:t>
        <a:bodyPr/>
        <a:lstStyle/>
        <a:p>
          <a:r>
            <a:rPr lang="uk-UA" i="1" noProof="0" dirty="0"/>
            <a:t>використання лише мережі передачі даних (</a:t>
          </a:r>
          <a:r>
            <a:rPr lang="uk-UA" b="1" i="1" noProof="0" dirty="0" err="1"/>
            <a:t>without</a:t>
          </a:r>
          <a:r>
            <a:rPr lang="uk-UA" b="1" i="1" noProof="0" dirty="0"/>
            <a:t> </a:t>
          </a:r>
          <a:r>
            <a:rPr lang="uk-UA" b="1" i="1" noProof="0" dirty="0" err="1"/>
            <a:t>gateway</a:t>
          </a:r>
          <a:r>
            <a:rPr lang="uk-UA" i="1" noProof="0" dirty="0"/>
            <a:t>); 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 noProof="0" dirty="0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 noProof="0" dirty="0"/>
        </a:p>
      </dgm:t>
    </dgm:pt>
    <dgm:pt modelId="{FFF60420-B008-4E57-9B7A-8B5C4B8F1F0F}">
      <dgm:prSet phldrT="[Текст]"/>
      <dgm:spPr/>
      <dgm:t>
        <a:bodyPr/>
        <a:lstStyle/>
        <a:p>
          <a:r>
            <a:rPr lang="uk-UA" i="1" noProof="0" dirty="0">
              <a:solidFill>
                <a:srgbClr val="002060"/>
              </a:solidFill>
            </a:rPr>
            <a:t>прямі з'єднання між пристроями (</a:t>
          </a:r>
          <a:r>
            <a:rPr lang="uk-UA" b="1" i="1" noProof="0" dirty="0" err="1">
              <a:solidFill>
                <a:srgbClr val="002060"/>
              </a:solidFill>
            </a:rPr>
            <a:t>direct</a:t>
          </a:r>
          <a:r>
            <a:rPr lang="uk-UA" b="1" i="1" noProof="0" dirty="0">
              <a:solidFill>
                <a:srgbClr val="002060"/>
              </a:solidFill>
            </a:rPr>
            <a:t> </a:t>
          </a:r>
          <a:r>
            <a:rPr lang="uk-UA" b="1" i="1" noProof="0" dirty="0" err="1">
              <a:solidFill>
                <a:srgbClr val="002060"/>
              </a:solidFill>
            </a:rPr>
            <a:t>communication</a:t>
          </a:r>
          <a:r>
            <a:rPr lang="uk-UA" i="1" noProof="0" dirty="0">
              <a:solidFill>
                <a:srgbClr val="002060"/>
              </a:solidFill>
            </a:rPr>
            <a:t>).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 noProof="0" dirty="0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 noProof="0" dirty="0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3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uk-UA"/>
        </a:p>
      </dgm:t>
    </dgm:pt>
    <dgm:pt modelId="{7DF117A4-BB7B-4C63-B83D-1D769ED77955}" type="pres">
      <dgm:prSet presAssocID="{BD77BD33-EC30-46AC-BD24-401E734F8176}" presName="extraNode" presStyleLbl="node1" presStyleIdx="0" presStyleCnt="3"/>
      <dgm:spPr/>
    </dgm:pt>
    <dgm:pt modelId="{79FA0555-FEE1-4173-AD86-0A4FAA4240E0}" type="pres">
      <dgm:prSet presAssocID="{BD77BD33-EC30-46AC-BD24-401E734F8176}" presName="dstNode" presStyleLbl="node1" presStyleIdx="0" presStyleCnt="3"/>
      <dgm:spPr/>
    </dgm:pt>
    <dgm:pt modelId="{EE2EA9E0-CBE5-43E4-BB02-325D168626A4}" type="pres">
      <dgm:prSet presAssocID="{D44B0D79-7F04-44B9-9C7C-CD28C17613D0}" presName="text_1" presStyleLbl="node1" presStyleIdx="0" presStyleCnt="3" custScaleY="1160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3"/>
      <dgm:spPr/>
    </dgm:pt>
    <dgm:pt modelId="{AD2F74AD-5B6A-4346-8349-090AC68FEE9A}" type="pres">
      <dgm:prSet presAssocID="{1B81C372-925C-46FC-96B1-2F1AAF945560}" presName="text_2" presStyleLbl="node1" presStyleIdx="1" presStyleCnt="3" custScaleY="1160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3"/>
      <dgm:spPr/>
    </dgm:pt>
    <dgm:pt modelId="{46297F79-2755-4E7F-87B4-88629DD167EF}" type="pres">
      <dgm:prSet presAssocID="{FFF60420-B008-4E57-9B7A-8B5C4B8F1F0F}" presName="text_3" presStyleLbl="node1" presStyleIdx="2" presStyleCnt="3" custScaleY="1160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3"/>
      <dgm:spPr/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77BD33-EC30-46AC-BD24-401E734F817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D44B0D79-7F04-44B9-9C7C-CD28C17613D0}">
      <dgm:prSet phldrT="[Текст]" custT="1"/>
      <dgm:spPr/>
      <dgm:t>
        <a:bodyPr/>
        <a:lstStyle/>
        <a:p>
          <a:r>
            <a:rPr lang="uk-UA" sz="2400" i="1" noProof="0" dirty="0"/>
            <a:t>зменшенню затримки під час передавання даних з датчиків, </a:t>
          </a:r>
        </a:p>
      </dgm:t>
    </dgm:pt>
    <dgm:pt modelId="{CBC678DE-E0F6-4248-85B7-DD8409BBE0F4}" type="parTrans" cxnId="{F5ABE5B7-449B-46C8-BE46-F3A4F660E09A}">
      <dgm:prSet/>
      <dgm:spPr/>
      <dgm:t>
        <a:bodyPr/>
        <a:lstStyle/>
        <a:p>
          <a:endParaRPr lang="uk-UA" i="1"/>
        </a:p>
      </dgm:t>
    </dgm:pt>
    <dgm:pt modelId="{CB2F3BEF-FA31-40CA-87C5-7058F5D23E9E}" type="sibTrans" cxnId="{F5ABE5B7-449B-46C8-BE46-F3A4F660E09A}">
      <dgm:prSet/>
      <dgm:spPr/>
      <dgm:t>
        <a:bodyPr/>
        <a:lstStyle/>
        <a:p>
          <a:endParaRPr lang="uk-UA" i="1"/>
        </a:p>
      </dgm:t>
    </dgm:pt>
    <dgm:pt modelId="{1B81C372-925C-46FC-96B1-2F1AAF945560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noProof="0" dirty="0"/>
            <a:t>одночасній підтримці дуже великої кількості підключень,</a:t>
          </a:r>
        </a:p>
      </dgm:t>
    </dgm:pt>
    <dgm:pt modelId="{EFDD7AA1-CE6D-4DAE-A006-A48F62651F7D}" type="parTrans" cxnId="{A6441D21-127F-4A5A-946F-CDEE8A3F4D19}">
      <dgm:prSet/>
      <dgm:spPr/>
      <dgm:t>
        <a:bodyPr/>
        <a:lstStyle/>
        <a:p>
          <a:endParaRPr lang="uk-UA" i="1"/>
        </a:p>
      </dgm:t>
    </dgm:pt>
    <dgm:pt modelId="{EAA467BD-7E67-4E63-841E-1141B6CA2872}" type="sibTrans" cxnId="{A6441D21-127F-4A5A-946F-CDEE8A3F4D19}">
      <dgm:prSet/>
      <dgm:spPr/>
      <dgm:t>
        <a:bodyPr/>
        <a:lstStyle/>
        <a:p>
          <a:endParaRPr lang="uk-UA" i="1"/>
        </a:p>
      </dgm:t>
    </dgm:pt>
    <dgm:pt modelId="{FFF60420-B008-4E57-9B7A-8B5C4B8F1F0F}">
      <dgm:prSet phldrT="[Текст]" custT="1"/>
      <dgm:spPr/>
      <dgm:t>
        <a:bodyPr/>
        <a:lstStyle/>
        <a:p>
          <a:r>
            <a:rPr lang="uk-UA" sz="2400" i="1" noProof="0" dirty="0">
              <a:solidFill>
                <a:srgbClr val="002060"/>
              </a:solidFill>
            </a:rPr>
            <a:t>подовженню терміну придатності «розумних» пристроїв до 10 років, </a:t>
          </a:r>
        </a:p>
      </dgm:t>
    </dgm:pt>
    <dgm:pt modelId="{F58F1996-42CF-41B9-87C6-9B7541547FDC}" type="parTrans" cxnId="{62C63869-0694-4175-851B-A15176CAA5F3}">
      <dgm:prSet/>
      <dgm:spPr/>
      <dgm:t>
        <a:bodyPr/>
        <a:lstStyle/>
        <a:p>
          <a:endParaRPr lang="uk-UA" i="1"/>
        </a:p>
      </dgm:t>
    </dgm:pt>
    <dgm:pt modelId="{893D8247-1D02-4E45-A80D-A06E4F50304F}" type="sibTrans" cxnId="{62C63869-0694-4175-851B-A15176CAA5F3}">
      <dgm:prSet/>
      <dgm:spPr/>
      <dgm:t>
        <a:bodyPr/>
        <a:lstStyle/>
        <a:p>
          <a:endParaRPr lang="uk-UA" i="1"/>
        </a:p>
      </dgm:t>
    </dgm:pt>
    <dgm:pt modelId="{574467BF-CB95-4D99-A5FA-460B08A3B1CD}">
      <dgm:prSet phldrT="[Текст]" custT="1"/>
      <dgm:spPr/>
      <dgm:t>
        <a:bodyPr/>
        <a:lstStyle/>
        <a:p>
          <a:r>
            <a:rPr lang="uk-UA" sz="2400" i="1" noProof="0" dirty="0"/>
            <a:t>дасть підґрунтя для неймовірних швидкостей мобільної передачі даних.</a:t>
          </a:r>
        </a:p>
      </dgm:t>
    </dgm:pt>
    <dgm:pt modelId="{0F061BA2-5564-42A8-83BD-2FAEFB9E7F8C}" type="parTrans" cxnId="{30A8916B-4F0E-4CFD-BBDB-2B015C36E62E}">
      <dgm:prSet/>
      <dgm:spPr/>
      <dgm:t>
        <a:bodyPr/>
        <a:lstStyle/>
        <a:p>
          <a:endParaRPr lang="uk-UA" i="1"/>
        </a:p>
      </dgm:t>
    </dgm:pt>
    <dgm:pt modelId="{583EE810-A9FA-4532-AC5C-F17662F9099C}" type="sibTrans" cxnId="{30A8916B-4F0E-4CFD-BBDB-2B015C36E62E}">
      <dgm:prSet/>
      <dgm:spPr/>
      <dgm:t>
        <a:bodyPr/>
        <a:lstStyle/>
        <a:p>
          <a:endParaRPr lang="uk-UA" i="1"/>
        </a:p>
      </dgm:t>
    </dgm:pt>
    <dgm:pt modelId="{C1C788E7-40FA-4439-878F-2CC8367B8F22}" type="pres">
      <dgm:prSet presAssocID="{BD77BD33-EC30-46AC-BD24-401E734F817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0B7B7FCB-7340-4C8C-9CEC-44D83247E09F}" type="pres">
      <dgm:prSet presAssocID="{BD77BD33-EC30-46AC-BD24-401E734F8176}" presName="Name1" presStyleCnt="0"/>
      <dgm:spPr/>
    </dgm:pt>
    <dgm:pt modelId="{8D39F2BC-8176-4C61-8E04-72E8B55182E0}" type="pres">
      <dgm:prSet presAssocID="{BD77BD33-EC30-46AC-BD24-401E734F8176}" presName="cycle" presStyleCnt="0"/>
      <dgm:spPr/>
    </dgm:pt>
    <dgm:pt modelId="{09BAB6D9-5BBE-46FE-9243-AD21CFADB3C1}" type="pres">
      <dgm:prSet presAssocID="{BD77BD33-EC30-46AC-BD24-401E734F8176}" presName="srcNode" presStyleLbl="node1" presStyleIdx="0" presStyleCnt="4"/>
      <dgm:spPr/>
    </dgm:pt>
    <dgm:pt modelId="{C7661E35-6C55-4B51-BE17-D9D67599F310}" type="pres">
      <dgm:prSet presAssocID="{BD77BD33-EC30-46AC-BD24-401E734F8176}" presName="conn" presStyleLbl="parChTrans1D2" presStyleIdx="0" presStyleCnt="1"/>
      <dgm:spPr/>
      <dgm:t>
        <a:bodyPr/>
        <a:lstStyle/>
        <a:p>
          <a:endParaRPr lang="uk-UA"/>
        </a:p>
      </dgm:t>
    </dgm:pt>
    <dgm:pt modelId="{7DF117A4-BB7B-4C63-B83D-1D769ED77955}" type="pres">
      <dgm:prSet presAssocID="{BD77BD33-EC30-46AC-BD24-401E734F8176}" presName="extraNode" presStyleLbl="node1" presStyleIdx="0" presStyleCnt="4"/>
      <dgm:spPr/>
    </dgm:pt>
    <dgm:pt modelId="{79FA0555-FEE1-4173-AD86-0A4FAA4240E0}" type="pres">
      <dgm:prSet presAssocID="{BD77BD33-EC30-46AC-BD24-401E734F8176}" presName="dstNode" presStyleLbl="node1" presStyleIdx="0" presStyleCnt="4"/>
      <dgm:spPr/>
    </dgm:pt>
    <dgm:pt modelId="{EE2EA9E0-CBE5-43E4-BB02-325D168626A4}" type="pres">
      <dgm:prSet presAssocID="{D44B0D79-7F04-44B9-9C7C-CD28C17613D0}" presName="text_1" presStyleLbl="node1" presStyleIdx="0" presStyleCnt="4" custScaleY="1325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06E761-2B35-4D8A-8B73-C29A5CF5CBDF}" type="pres">
      <dgm:prSet presAssocID="{D44B0D79-7F04-44B9-9C7C-CD28C17613D0}" presName="accent_1" presStyleCnt="0"/>
      <dgm:spPr/>
    </dgm:pt>
    <dgm:pt modelId="{27878C57-BBF6-4C22-88FA-1C3D4933722D}" type="pres">
      <dgm:prSet presAssocID="{D44B0D79-7F04-44B9-9C7C-CD28C17613D0}" presName="accentRepeatNode" presStyleLbl="solidFgAcc1" presStyleIdx="0" presStyleCnt="4"/>
      <dgm:spPr/>
    </dgm:pt>
    <dgm:pt modelId="{AD2F74AD-5B6A-4346-8349-090AC68FEE9A}" type="pres">
      <dgm:prSet presAssocID="{1B81C372-925C-46FC-96B1-2F1AAF945560}" presName="text_2" presStyleLbl="node1" presStyleIdx="1" presStyleCnt="4" custScaleY="1325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C0276CD-B669-4245-86BE-66420155BEF4}" type="pres">
      <dgm:prSet presAssocID="{1B81C372-925C-46FC-96B1-2F1AAF945560}" presName="accent_2" presStyleCnt="0"/>
      <dgm:spPr/>
    </dgm:pt>
    <dgm:pt modelId="{E63EBB38-5984-4F74-98F1-254621592311}" type="pres">
      <dgm:prSet presAssocID="{1B81C372-925C-46FC-96B1-2F1AAF945560}" presName="accentRepeatNode" presStyleLbl="solidFgAcc1" presStyleIdx="1" presStyleCnt="4"/>
      <dgm:spPr/>
    </dgm:pt>
    <dgm:pt modelId="{46297F79-2755-4E7F-87B4-88629DD167EF}" type="pres">
      <dgm:prSet presAssocID="{FFF60420-B008-4E57-9B7A-8B5C4B8F1F0F}" presName="text_3" presStyleLbl="node1" presStyleIdx="2" presStyleCnt="4" custScaleY="1325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F75627-8B37-47AF-A999-4F6E49849E6B}" type="pres">
      <dgm:prSet presAssocID="{FFF60420-B008-4E57-9B7A-8B5C4B8F1F0F}" presName="accent_3" presStyleCnt="0"/>
      <dgm:spPr/>
    </dgm:pt>
    <dgm:pt modelId="{D13D7DA6-9D1E-4150-A6AE-C6ABC36166D5}" type="pres">
      <dgm:prSet presAssocID="{FFF60420-B008-4E57-9B7A-8B5C4B8F1F0F}" presName="accentRepeatNode" presStyleLbl="solidFgAcc1" presStyleIdx="2" presStyleCnt="4"/>
      <dgm:spPr/>
    </dgm:pt>
    <dgm:pt modelId="{E97A966C-ADE1-481C-9602-29D743F1F5D5}" type="pres">
      <dgm:prSet presAssocID="{574467BF-CB95-4D99-A5FA-460B08A3B1CD}" presName="text_4" presStyleLbl="node1" presStyleIdx="3" presStyleCnt="4" custScaleY="13256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25BE06-63B3-417D-8D1F-AE7788C8D10B}" type="pres">
      <dgm:prSet presAssocID="{574467BF-CB95-4D99-A5FA-460B08A3B1CD}" presName="accent_4" presStyleCnt="0"/>
      <dgm:spPr/>
    </dgm:pt>
    <dgm:pt modelId="{AA2029A9-878F-42BF-A694-5944B1AD983E}" type="pres">
      <dgm:prSet presAssocID="{574467BF-CB95-4D99-A5FA-460B08A3B1CD}" presName="accentRepeatNode" presStyleLbl="solidFgAcc1" presStyleIdx="3" presStyleCnt="4"/>
      <dgm:spPr/>
    </dgm:pt>
  </dgm:ptLst>
  <dgm:cxnLst>
    <dgm:cxn modelId="{F5ABE5B7-449B-46C8-BE46-F3A4F660E09A}" srcId="{BD77BD33-EC30-46AC-BD24-401E734F8176}" destId="{D44B0D79-7F04-44B9-9C7C-CD28C17613D0}" srcOrd="0" destOrd="0" parTransId="{CBC678DE-E0F6-4248-85B7-DD8409BBE0F4}" sibTransId="{CB2F3BEF-FA31-40CA-87C5-7058F5D23E9E}"/>
    <dgm:cxn modelId="{A69E3987-9B80-4103-A19E-5090F1A20AE9}" type="presOf" srcId="{1B81C372-925C-46FC-96B1-2F1AAF945560}" destId="{AD2F74AD-5B6A-4346-8349-090AC68FEE9A}" srcOrd="0" destOrd="0" presId="urn:microsoft.com/office/officeart/2008/layout/VerticalCurvedList"/>
    <dgm:cxn modelId="{62C63869-0694-4175-851B-A15176CAA5F3}" srcId="{BD77BD33-EC30-46AC-BD24-401E734F8176}" destId="{FFF60420-B008-4E57-9B7A-8B5C4B8F1F0F}" srcOrd="2" destOrd="0" parTransId="{F58F1996-42CF-41B9-87C6-9B7541547FDC}" sibTransId="{893D8247-1D02-4E45-A80D-A06E4F50304F}"/>
    <dgm:cxn modelId="{515F73BE-0876-4821-81BD-362967BA7243}" type="presOf" srcId="{FFF60420-B008-4E57-9B7A-8B5C4B8F1F0F}" destId="{46297F79-2755-4E7F-87B4-88629DD167EF}" srcOrd="0" destOrd="0" presId="urn:microsoft.com/office/officeart/2008/layout/VerticalCurvedList"/>
    <dgm:cxn modelId="{3B3A4033-91B6-4651-849D-C1EE9494A415}" type="presOf" srcId="{BD77BD33-EC30-46AC-BD24-401E734F8176}" destId="{C1C788E7-40FA-4439-878F-2CC8367B8F22}" srcOrd="0" destOrd="0" presId="urn:microsoft.com/office/officeart/2008/layout/VerticalCurvedList"/>
    <dgm:cxn modelId="{184A32C5-9C7D-4FEF-947F-7A0B3DCB90D4}" type="presOf" srcId="{CB2F3BEF-FA31-40CA-87C5-7058F5D23E9E}" destId="{C7661E35-6C55-4B51-BE17-D9D67599F310}" srcOrd="0" destOrd="0" presId="urn:microsoft.com/office/officeart/2008/layout/VerticalCurvedList"/>
    <dgm:cxn modelId="{59BCDC85-CEE0-4294-9FB0-6B609471D905}" type="presOf" srcId="{574467BF-CB95-4D99-A5FA-460B08A3B1CD}" destId="{E97A966C-ADE1-481C-9602-29D743F1F5D5}" srcOrd="0" destOrd="0" presId="urn:microsoft.com/office/officeart/2008/layout/VerticalCurvedList"/>
    <dgm:cxn modelId="{A6441D21-127F-4A5A-946F-CDEE8A3F4D19}" srcId="{BD77BD33-EC30-46AC-BD24-401E734F8176}" destId="{1B81C372-925C-46FC-96B1-2F1AAF945560}" srcOrd="1" destOrd="0" parTransId="{EFDD7AA1-CE6D-4DAE-A006-A48F62651F7D}" sibTransId="{EAA467BD-7E67-4E63-841E-1141B6CA2872}"/>
    <dgm:cxn modelId="{27E044B7-6DA3-41AE-91C5-4124E7D1B7D5}" type="presOf" srcId="{D44B0D79-7F04-44B9-9C7C-CD28C17613D0}" destId="{EE2EA9E0-CBE5-43E4-BB02-325D168626A4}" srcOrd="0" destOrd="0" presId="urn:microsoft.com/office/officeart/2008/layout/VerticalCurvedList"/>
    <dgm:cxn modelId="{30A8916B-4F0E-4CFD-BBDB-2B015C36E62E}" srcId="{BD77BD33-EC30-46AC-BD24-401E734F8176}" destId="{574467BF-CB95-4D99-A5FA-460B08A3B1CD}" srcOrd="3" destOrd="0" parTransId="{0F061BA2-5564-42A8-83BD-2FAEFB9E7F8C}" sibTransId="{583EE810-A9FA-4532-AC5C-F17662F9099C}"/>
    <dgm:cxn modelId="{9EA14DE7-2001-43F9-B8C3-DF9C2257522E}" type="presParOf" srcId="{C1C788E7-40FA-4439-878F-2CC8367B8F22}" destId="{0B7B7FCB-7340-4C8C-9CEC-44D83247E09F}" srcOrd="0" destOrd="0" presId="urn:microsoft.com/office/officeart/2008/layout/VerticalCurvedList"/>
    <dgm:cxn modelId="{A5D2100C-23AF-4537-A213-8DEF49AA998F}" type="presParOf" srcId="{0B7B7FCB-7340-4C8C-9CEC-44D83247E09F}" destId="{8D39F2BC-8176-4C61-8E04-72E8B55182E0}" srcOrd="0" destOrd="0" presId="urn:microsoft.com/office/officeart/2008/layout/VerticalCurvedList"/>
    <dgm:cxn modelId="{60EB1EBD-90AD-4D62-911F-21391F981FF8}" type="presParOf" srcId="{8D39F2BC-8176-4C61-8E04-72E8B55182E0}" destId="{09BAB6D9-5BBE-46FE-9243-AD21CFADB3C1}" srcOrd="0" destOrd="0" presId="urn:microsoft.com/office/officeart/2008/layout/VerticalCurvedList"/>
    <dgm:cxn modelId="{70C6A1CC-C5DB-4395-B074-7411809DD664}" type="presParOf" srcId="{8D39F2BC-8176-4C61-8E04-72E8B55182E0}" destId="{C7661E35-6C55-4B51-BE17-D9D67599F310}" srcOrd="1" destOrd="0" presId="urn:microsoft.com/office/officeart/2008/layout/VerticalCurvedList"/>
    <dgm:cxn modelId="{221279E6-8D30-49CE-8659-CED2A1958621}" type="presParOf" srcId="{8D39F2BC-8176-4C61-8E04-72E8B55182E0}" destId="{7DF117A4-BB7B-4C63-B83D-1D769ED77955}" srcOrd="2" destOrd="0" presId="urn:microsoft.com/office/officeart/2008/layout/VerticalCurvedList"/>
    <dgm:cxn modelId="{C11E5688-80AB-41F5-95AF-A3441905AB0A}" type="presParOf" srcId="{8D39F2BC-8176-4C61-8E04-72E8B55182E0}" destId="{79FA0555-FEE1-4173-AD86-0A4FAA4240E0}" srcOrd="3" destOrd="0" presId="urn:microsoft.com/office/officeart/2008/layout/VerticalCurvedList"/>
    <dgm:cxn modelId="{414E7D10-7E6D-448F-8AF6-D20C37DC0DEC}" type="presParOf" srcId="{0B7B7FCB-7340-4C8C-9CEC-44D83247E09F}" destId="{EE2EA9E0-CBE5-43E4-BB02-325D168626A4}" srcOrd="1" destOrd="0" presId="urn:microsoft.com/office/officeart/2008/layout/VerticalCurvedList"/>
    <dgm:cxn modelId="{63064430-D5E4-4125-8A2E-055B90378C24}" type="presParOf" srcId="{0B7B7FCB-7340-4C8C-9CEC-44D83247E09F}" destId="{F906E761-2B35-4D8A-8B73-C29A5CF5CBDF}" srcOrd="2" destOrd="0" presId="urn:microsoft.com/office/officeart/2008/layout/VerticalCurvedList"/>
    <dgm:cxn modelId="{3E90BECD-3ED0-4497-B990-75625CDEA8B7}" type="presParOf" srcId="{F906E761-2B35-4D8A-8B73-C29A5CF5CBDF}" destId="{27878C57-BBF6-4C22-88FA-1C3D4933722D}" srcOrd="0" destOrd="0" presId="urn:microsoft.com/office/officeart/2008/layout/VerticalCurvedList"/>
    <dgm:cxn modelId="{E3C1D84C-FDD4-4CAD-A0D5-EB67777F07FA}" type="presParOf" srcId="{0B7B7FCB-7340-4C8C-9CEC-44D83247E09F}" destId="{AD2F74AD-5B6A-4346-8349-090AC68FEE9A}" srcOrd="3" destOrd="0" presId="urn:microsoft.com/office/officeart/2008/layout/VerticalCurvedList"/>
    <dgm:cxn modelId="{F284A45B-A820-4966-8D75-55F296D2955A}" type="presParOf" srcId="{0B7B7FCB-7340-4C8C-9CEC-44D83247E09F}" destId="{EC0276CD-B669-4245-86BE-66420155BEF4}" srcOrd="4" destOrd="0" presId="urn:microsoft.com/office/officeart/2008/layout/VerticalCurvedList"/>
    <dgm:cxn modelId="{DC8D7196-2049-4ED4-8420-4953330DA0A7}" type="presParOf" srcId="{EC0276CD-B669-4245-86BE-66420155BEF4}" destId="{E63EBB38-5984-4F74-98F1-254621592311}" srcOrd="0" destOrd="0" presId="urn:microsoft.com/office/officeart/2008/layout/VerticalCurvedList"/>
    <dgm:cxn modelId="{0BE6CD36-F713-4670-8C52-E86D77C01A88}" type="presParOf" srcId="{0B7B7FCB-7340-4C8C-9CEC-44D83247E09F}" destId="{46297F79-2755-4E7F-87B4-88629DD167EF}" srcOrd="5" destOrd="0" presId="urn:microsoft.com/office/officeart/2008/layout/VerticalCurvedList"/>
    <dgm:cxn modelId="{0917D814-F178-4633-9370-5D39485E5431}" type="presParOf" srcId="{0B7B7FCB-7340-4C8C-9CEC-44D83247E09F}" destId="{00F75627-8B37-47AF-A999-4F6E49849E6B}" srcOrd="6" destOrd="0" presId="urn:microsoft.com/office/officeart/2008/layout/VerticalCurvedList"/>
    <dgm:cxn modelId="{5F6E4A7F-75EC-4A8B-8694-775BA0D1AFC4}" type="presParOf" srcId="{00F75627-8B37-47AF-A999-4F6E49849E6B}" destId="{D13D7DA6-9D1E-4150-A6AE-C6ABC36166D5}" srcOrd="0" destOrd="0" presId="urn:microsoft.com/office/officeart/2008/layout/VerticalCurvedList"/>
    <dgm:cxn modelId="{C6DCAC9D-4B18-405F-A389-72B125D12799}" type="presParOf" srcId="{0B7B7FCB-7340-4C8C-9CEC-44D83247E09F}" destId="{E97A966C-ADE1-481C-9602-29D743F1F5D5}" srcOrd="7" destOrd="0" presId="urn:microsoft.com/office/officeart/2008/layout/VerticalCurvedList"/>
    <dgm:cxn modelId="{0D6C2F8F-8724-4805-9FDC-89C02C7B9100}" type="presParOf" srcId="{0B7B7FCB-7340-4C8C-9CEC-44D83247E09F}" destId="{9E25BE06-63B3-417D-8D1F-AE7788C8D10B}" srcOrd="8" destOrd="0" presId="urn:microsoft.com/office/officeart/2008/layout/VerticalCurvedList"/>
    <dgm:cxn modelId="{29B03BE2-DC72-4FD3-BDDA-087524F92E93}" type="presParOf" srcId="{9E25BE06-63B3-417D-8D1F-AE7788C8D10B}" destId="{AA2029A9-878F-42BF-A694-5944B1AD98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27BCB7-FBBD-41AB-92A8-25BB82837D05}">
      <dsp:nvSpPr>
        <dsp:cNvPr id="0" name=""/>
        <dsp:cNvSpPr/>
      </dsp:nvSpPr>
      <dsp:spPr>
        <a:xfrm>
          <a:off x="0" y="0"/>
          <a:ext cx="10093705" cy="1160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i="1" kern="1200" dirty="0">
              <a:solidFill>
                <a:srgbClr val="002060"/>
              </a:solidFill>
            </a:rPr>
            <a:t>з'єднати між собою всі об'єкти, які можна з'єднати;</a:t>
          </a:r>
        </a:p>
      </dsp:txBody>
      <dsp:txXfrm>
        <a:off x="33976" y="33976"/>
        <a:ext cx="8841929" cy="1092091"/>
      </dsp:txXfrm>
    </dsp:sp>
    <dsp:sp modelId="{BD948475-3A72-4282-A7E2-E1FA6E7405A3}">
      <dsp:nvSpPr>
        <dsp:cNvPr id="0" name=""/>
        <dsp:cNvSpPr/>
      </dsp:nvSpPr>
      <dsp:spPr>
        <a:xfrm>
          <a:off x="890621" y="1353383"/>
          <a:ext cx="10093705" cy="1160043"/>
        </a:xfrm>
        <a:prstGeom prst="roundRect">
          <a:avLst>
            <a:gd name="adj" fmla="val 10000"/>
          </a:avLst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i="1" kern="1200" dirty="0"/>
            <a:t>підключити до мережі; </a:t>
          </a:r>
        </a:p>
      </dsp:txBody>
      <dsp:txXfrm>
        <a:off x="924597" y="1387359"/>
        <a:ext cx="8381104" cy="1092091"/>
      </dsp:txXfrm>
    </dsp:sp>
    <dsp:sp modelId="{1145D2C8-A92A-4865-87E9-A87784D21A56}">
      <dsp:nvSpPr>
        <dsp:cNvPr id="0" name=""/>
        <dsp:cNvSpPr/>
      </dsp:nvSpPr>
      <dsp:spPr>
        <a:xfrm>
          <a:off x="1781242" y="2706767"/>
          <a:ext cx="10093705" cy="11600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1" i="1" kern="1200" noProof="0" dirty="0"/>
            <a:t>за рахунок цього отримати синергію.</a:t>
          </a:r>
        </a:p>
      </dsp:txBody>
      <dsp:txXfrm>
        <a:off x="1815218" y="2740743"/>
        <a:ext cx="8381104" cy="1092091"/>
      </dsp:txXfrm>
    </dsp:sp>
    <dsp:sp modelId="{DDE98724-F0BF-42B0-9DD4-2E7B480097DD}">
      <dsp:nvSpPr>
        <dsp:cNvPr id="0" name=""/>
        <dsp:cNvSpPr/>
      </dsp:nvSpPr>
      <dsp:spPr>
        <a:xfrm>
          <a:off x="9339677" y="879699"/>
          <a:ext cx="754028" cy="754028"/>
        </a:xfrm>
        <a:prstGeom prst="downArrow">
          <a:avLst>
            <a:gd name="adj1" fmla="val 55000"/>
            <a:gd name="adj2" fmla="val 45000"/>
          </a:avLst>
        </a:prstGeom>
        <a:solidFill>
          <a:srgbClr val="FF0000"/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b="1" i="1" kern="1200"/>
        </a:p>
      </dsp:txBody>
      <dsp:txXfrm>
        <a:off x="9509333" y="879699"/>
        <a:ext cx="414716" cy="567406"/>
      </dsp:txXfrm>
    </dsp:sp>
    <dsp:sp modelId="{35679B1A-FF17-4F85-9F41-FE26B7B9FE9C}">
      <dsp:nvSpPr>
        <dsp:cNvPr id="0" name=""/>
        <dsp:cNvSpPr/>
      </dsp:nvSpPr>
      <dsp:spPr>
        <a:xfrm>
          <a:off x="10230298" y="2225349"/>
          <a:ext cx="754028" cy="754028"/>
        </a:xfrm>
        <a:prstGeom prst="downArrow">
          <a:avLst>
            <a:gd name="adj1" fmla="val 55000"/>
            <a:gd name="adj2" fmla="val 45000"/>
          </a:avLst>
        </a:prstGeom>
        <a:solidFill>
          <a:srgbClr val="FF0000"/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b="1" i="1" kern="1200"/>
        </a:p>
      </dsp:txBody>
      <dsp:txXfrm>
        <a:off x="10399954" y="2225349"/>
        <a:ext cx="414716" cy="5674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4880890" y="-747971"/>
          <a:ext cx="5813222" cy="5813222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599629" y="362603"/>
          <a:ext cx="11242675" cy="100170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36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i="1" kern="1200" noProof="0" dirty="0"/>
            <a:t>використання шлюзу та концентратора даних (</a:t>
          </a:r>
          <a:r>
            <a:rPr lang="uk-UA" sz="2800" b="1" i="1" kern="1200" noProof="0" dirty="0" err="1"/>
            <a:t>via</a:t>
          </a:r>
          <a:r>
            <a:rPr lang="uk-UA" sz="2800" b="1" i="1" kern="1200" noProof="0" dirty="0"/>
            <a:t> </a:t>
          </a:r>
          <a:r>
            <a:rPr lang="uk-UA" sz="2800" b="1" i="1" kern="1200" noProof="0" dirty="0" err="1"/>
            <a:t>gateway</a:t>
          </a:r>
          <a:r>
            <a:rPr lang="uk-UA" sz="2800" i="1" kern="1200" noProof="0" dirty="0"/>
            <a:t>); </a:t>
          </a:r>
        </a:p>
      </dsp:txBody>
      <dsp:txXfrm>
        <a:off x="599629" y="362603"/>
        <a:ext cx="11242675" cy="1001703"/>
      </dsp:txXfrm>
    </dsp:sp>
    <dsp:sp modelId="{27878C57-BBF6-4C22-88FA-1C3D4933722D}">
      <dsp:nvSpPr>
        <dsp:cNvPr id="0" name=""/>
        <dsp:cNvSpPr/>
      </dsp:nvSpPr>
      <dsp:spPr>
        <a:xfrm>
          <a:off x="59970" y="323795"/>
          <a:ext cx="1079319" cy="10793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913496" y="1657787"/>
          <a:ext cx="10928809" cy="1001703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36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i="1" kern="1200" noProof="0" dirty="0"/>
            <a:t>використання лише мережі передачі даних (</a:t>
          </a:r>
          <a:r>
            <a:rPr lang="uk-UA" sz="2700" b="1" i="1" kern="1200" noProof="0" dirty="0" err="1"/>
            <a:t>without</a:t>
          </a:r>
          <a:r>
            <a:rPr lang="uk-UA" sz="2700" b="1" i="1" kern="1200" noProof="0" dirty="0"/>
            <a:t> </a:t>
          </a:r>
          <a:r>
            <a:rPr lang="uk-UA" sz="2700" b="1" i="1" kern="1200" noProof="0" dirty="0" err="1"/>
            <a:t>gateway</a:t>
          </a:r>
          <a:r>
            <a:rPr lang="uk-UA" sz="2700" i="1" kern="1200" noProof="0" dirty="0"/>
            <a:t>); </a:t>
          </a:r>
        </a:p>
      </dsp:txBody>
      <dsp:txXfrm>
        <a:off x="913496" y="1657787"/>
        <a:ext cx="10928809" cy="1001703"/>
      </dsp:txXfrm>
    </dsp:sp>
    <dsp:sp modelId="{E63EBB38-5984-4F74-98F1-254621592311}">
      <dsp:nvSpPr>
        <dsp:cNvPr id="0" name=""/>
        <dsp:cNvSpPr/>
      </dsp:nvSpPr>
      <dsp:spPr>
        <a:xfrm>
          <a:off x="373836" y="1618979"/>
          <a:ext cx="1079319" cy="10793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599629" y="2952971"/>
          <a:ext cx="11242675" cy="100170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36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i="1" kern="1200" noProof="0" dirty="0">
              <a:solidFill>
                <a:srgbClr val="002060"/>
              </a:solidFill>
            </a:rPr>
            <a:t>прямі з'єднання між пристроями (</a:t>
          </a:r>
          <a:r>
            <a:rPr lang="uk-UA" sz="2700" b="1" i="1" kern="1200" noProof="0" dirty="0" err="1">
              <a:solidFill>
                <a:srgbClr val="002060"/>
              </a:solidFill>
            </a:rPr>
            <a:t>direct</a:t>
          </a:r>
          <a:r>
            <a:rPr lang="uk-UA" sz="2700" b="1" i="1" kern="1200" noProof="0" dirty="0">
              <a:solidFill>
                <a:srgbClr val="002060"/>
              </a:solidFill>
            </a:rPr>
            <a:t> </a:t>
          </a:r>
          <a:r>
            <a:rPr lang="uk-UA" sz="2700" b="1" i="1" kern="1200" noProof="0" dirty="0" err="1">
              <a:solidFill>
                <a:srgbClr val="002060"/>
              </a:solidFill>
            </a:rPr>
            <a:t>communication</a:t>
          </a:r>
          <a:r>
            <a:rPr lang="uk-UA" sz="2700" i="1" kern="1200" noProof="0" dirty="0">
              <a:solidFill>
                <a:srgbClr val="002060"/>
              </a:solidFill>
            </a:rPr>
            <a:t>).</a:t>
          </a:r>
        </a:p>
      </dsp:txBody>
      <dsp:txXfrm>
        <a:off x="599629" y="2952971"/>
        <a:ext cx="11242675" cy="1001703"/>
      </dsp:txXfrm>
    </dsp:sp>
    <dsp:sp modelId="{D13D7DA6-9D1E-4150-A6AE-C6ABC36166D5}">
      <dsp:nvSpPr>
        <dsp:cNvPr id="0" name=""/>
        <dsp:cNvSpPr/>
      </dsp:nvSpPr>
      <dsp:spPr>
        <a:xfrm>
          <a:off x="59970" y="2914163"/>
          <a:ext cx="1079319" cy="10793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61E35-6C55-4B51-BE17-D9D67599F310}">
      <dsp:nvSpPr>
        <dsp:cNvPr id="0" name=""/>
        <dsp:cNvSpPr/>
      </dsp:nvSpPr>
      <dsp:spPr>
        <a:xfrm>
          <a:off x="-4099688" y="-629208"/>
          <a:ext cx="4885211" cy="4885211"/>
        </a:xfrm>
        <a:prstGeom prst="blockArc">
          <a:avLst>
            <a:gd name="adj1" fmla="val 18900000"/>
            <a:gd name="adj2" fmla="val 2700000"/>
            <a:gd name="adj3" fmla="val 442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EA9E0-CBE5-43E4-BB02-325D168626A4}">
      <dsp:nvSpPr>
        <dsp:cNvPr id="0" name=""/>
        <dsp:cNvSpPr/>
      </dsp:nvSpPr>
      <dsp:spPr>
        <a:xfrm>
          <a:off x="411596" y="187983"/>
          <a:ext cx="7089515" cy="73963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/>
            <a:t>зменшенню затримки під час передавання даних з датчиків, </a:t>
          </a:r>
        </a:p>
      </dsp:txBody>
      <dsp:txXfrm>
        <a:off x="411596" y="187983"/>
        <a:ext cx="7089515" cy="739635"/>
      </dsp:txXfrm>
    </dsp:sp>
    <dsp:sp modelId="{27878C57-BBF6-4C22-88FA-1C3D4933722D}">
      <dsp:nvSpPr>
        <dsp:cNvPr id="0" name=""/>
        <dsp:cNvSpPr/>
      </dsp:nvSpPr>
      <dsp:spPr>
        <a:xfrm>
          <a:off x="62879" y="209084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D2F74AD-5B6A-4346-8349-090AC68FEE9A}">
      <dsp:nvSpPr>
        <dsp:cNvPr id="0" name=""/>
        <dsp:cNvSpPr/>
      </dsp:nvSpPr>
      <dsp:spPr>
        <a:xfrm>
          <a:off x="731479" y="1025047"/>
          <a:ext cx="6769632" cy="739635"/>
        </a:xfrm>
        <a:prstGeom prst="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/>
            <a:t>одночасній підтримці дуже великої кількості підключень,</a:t>
          </a:r>
        </a:p>
      </dsp:txBody>
      <dsp:txXfrm>
        <a:off x="731479" y="1025047"/>
        <a:ext cx="6769632" cy="739635"/>
      </dsp:txXfrm>
    </dsp:sp>
    <dsp:sp modelId="{E63EBB38-5984-4F74-98F1-254621592311}">
      <dsp:nvSpPr>
        <dsp:cNvPr id="0" name=""/>
        <dsp:cNvSpPr/>
      </dsp:nvSpPr>
      <dsp:spPr>
        <a:xfrm>
          <a:off x="382763" y="1046148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297F79-2755-4E7F-87B4-88629DD167EF}">
      <dsp:nvSpPr>
        <dsp:cNvPr id="0" name=""/>
        <dsp:cNvSpPr/>
      </dsp:nvSpPr>
      <dsp:spPr>
        <a:xfrm>
          <a:off x="731479" y="1862111"/>
          <a:ext cx="6769632" cy="73963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>
              <a:solidFill>
                <a:srgbClr val="002060"/>
              </a:solidFill>
            </a:rPr>
            <a:t>подовженню терміну придатності «розумних» пристроїв до 10 років, </a:t>
          </a:r>
        </a:p>
      </dsp:txBody>
      <dsp:txXfrm>
        <a:off x="731479" y="1862111"/>
        <a:ext cx="6769632" cy="739635"/>
      </dsp:txXfrm>
    </dsp:sp>
    <dsp:sp modelId="{D13D7DA6-9D1E-4150-A6AE-C6ABC36166D5}">
      <dsp:nvSpPr>
        <dsp:cNvPr id="0" name=""/>
        <dsp:cNvSpPr/>
      </dsp:nvSpPr>
      <dsp:spPr>
        <a:xfrm>
          <a:off x="382763" y="1883212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7A966C-ADE1-481C-9602-29D743F1F5D5}">
      <dsp:nvSpPr>
        <dsp:cNvPr id="0" name=""/>
        <dsp:cNvSpPr/>
      </dsp:nvSpPr>
      <dsp:spPr>
        <a:xfrm>
          <a:off x="411596" y="2699175"/>
          <a:ext cx="7089515" cy="73963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287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noProof="0" dirty="0"/>
            <a:t>дасть підґрунтя для неймовірних швидкостей мобільної передачі даних.</a:t>
          </a:r>
        </a:p>
      </dsp:txBody>
      <dsp:txXfrm>
        <a:off x="411596" y="2699175"/>
        <a:ext cx="7089515" cy="739635"/>
      </dsp:txXfrm>
    </dsp:sp>
    <dsp:sp modelId="{AA2029A9-878F-42BF-A694-5944B1AD983E}">
      <dsp:nvSpPr>
        <dsp:cNvPr id="0" name=""/>
        <dsp:cNvSpPr/>
      </dsp:nvSpPr>
      <dsp:spPr>
        <a:xfrm>
          <a:off x="62879" y="2720276"/>
          <a:ext cx="697432" cy="69743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F7B198C-4D93-4D54-AE95-CB8EC82A8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7"/>
          <a:stretch/>
        </p:blipFill>
        <p:spPr>
          <a:xfrm>
            <a:off x="-5145" y="0"/>
            <a:ext cx="4752896" cy="6762645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3713" y="2855732"/>
            <a:ext cx="244102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500" b="1" i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r>
              <a:rPr lang="uk-UA" sz="11500" b="1" i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647763" y="593038"/>
            <a:ext cx="948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spc="-400" baseline="0" dirty="0">
                <a:solidFill>
                  <a:srgbClr val="19426B"/>
                </a:solidFill>
                <a:latin typeface="Arial" panose="020B0604020202020204" pitchFamily="34" charset="0"/>
              </a:rPr>
              <a:t>1</a:t>
            </a:r>
            <a:r>
              <a:rPr lang="uk-UA" sz="4000" b="1" i="1" spc="-400" baseline="0" dirty="0">
                <a:solidFill>
                  <a:srgbClr val="19426B"/>
                </a:solidFill>
                <a:latin typeface="Arial" panose="020B0604020202020204" pitchFamily="34" charset="0"/>
              </a:rPr>
              <a:t>0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07.10.2018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7771" y="630574"/>
            <a:ext cx="7137066" cy="1801607"/>
          </a:xfrm>
        </p:spPr>
        <p:txBody>
          <a:bodyPr>
            <a:noAutofit/>
          </a:bodyPr>
          <a:lstStyle/>
          <a:p>
            <a:r>
              <a:rPr lang="uk-UA" sz="3600" dirty="0"/>
              <a:t>Поняття про штучний інтелект, інтернет речей, </a:t>
            </a:r>
            <a:r>
              <a:rPr lang="uk-UA" sz="3600" dirty="0" err="1"/>
              <a:t>Smart</a:t>
            </a:r>
            <a:r>
              <a:rPr lang="uk-UA" sz="3600" dirty="0"/>
              <a:t>-технології та технології колективного інтелекту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</a:rPr>
              <a:t>За навчальною програмою 2018 року</a:t>
            </a:r>
          </a:p>
        </p:txBody>
      </p:sp>
      <p:sp>
        <p:nvSpPr>
          <p:cNvPr id="6" name="Округлена прямокутна виноска 5"/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9</a:t>
            </a:r>
          </a:p>
        </p:txBody>
      </p:sp>
      <p:pic>
        <p:nvPicPr>
          <p:cNvPr id="10" name="Picture 2" descr="about, i, information icon">
            <a:extLst>
              <a:ext uri="{FF2B5EF4-FFF2-40B4-BE49-F238E27FC236}">
                <a16:creationId xmlns:a16="http://schemas.microsoft.com/office/drawing/2014/main" id="{B5AD95DF-332C-4D14-91D9-230803B29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13" y="3643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mputing, connection, internet, marketing, network, seo icon">
            <a:extLst>
              <a:ext uri="{FF2B5EF4-FFF2-40B4-BE49-F238E27FC236}">
                <a16:creationId xmlns:a16="http://schemas.microsoft.com/office/drawing/2014/main" id="{0F72CFCD-E968-482C-88F0-049F0019D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86" y="3653579"/>
            <a:ext cx="2331585" cy="23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692771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Нині існує багато підходів як до розуміння задач штучного інтелекту, так і до створення інтелектуальних систем.</a:t>
            </a:r>
          </a:p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Одна з класифікацій виділяє два підходи до розробки штучного інтелекту: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D0675-D32C-4A2D-8717-075496BFA231}"/>
              </a:ext>
            </a:extLst>
          </p:cNvPr>
          <p:cNvSpPr txBox="1"/>
          <p:nvPr/>
        </p:nvSpPr>
        <p:spPr>
          <a:xfrm>
            <a:off x="414779" y="3008704"/>
            <a:ext cx="11706292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низхідний, семіотичний — створення символьних систем, що моделюють </a:t>
            </a:r>
            <a:r>
              <a:rPr lang="uk-UA" sz="2800" b="1" i="1" kern="0" dirty="0" err="1">
                <a:solidFill>
                  <a:srgbClr val="FFFFFF"/>
                </a:solidFill>
              </a:rPr>
              <a:t>високорівневі</a:t>
            </a:r>
            <a:r>
              <a:rPr lang="uk-UA" sz="2800" b="1" i="1" kern="0" dirty="0">
                <a:solidFill>
                  <a:srgbClr val="FFFFFF"/>
                </a:solidFill>
              </a:rPr>
              <a:t> психічні процеси: мислення, судження, мову, емоції, творчість тощо;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260A9-B170-482B-AD53-2A4B3F0F4206}"/>
              </a:ext>
            </a:extLst>
          </p:cNvPr>
          <p:cNvSpPr txBox="1"/>
          <p:nvPr/>
        </p:nvSpPr>
        <p:spPr>
          <a:xfrm>
            <a:off x="414779" y="4907887"/>
            <a:ext cx="11706292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висхідний, біологічний — вивчення штучних нейронних мереж й еволюційні обчислення, що моделюють інтелектуальну поведінку на основі менших «неінтелектуальних» елементів.</a:t>
            </a:r>
          </a:p>
        </p:txBody>
      </p:sp>
    </p:spTree>
    <p:extLst>
      <p:ext uri="{BB962C8B-B14F-4D97-AF65-F5344CB8AC3E}">
        <p14:creationId xmlns:p14="http://schemas.microsoft.com/office/powerpoint/2010/main" val="14902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Ця наука пов'язана з психологією, нейрофізіологією, </a:t>
            </a:r>
            <a:r>
              <a:rPr lang="uk-UA" sz="2800" b="1" i="1" kern="0" dirty="0" err="1">
                <a:solidFill>
                  <a:srgbClr val="FFFFFF"/>
                </a:solidFill>
              </a:rPr>
              <a:t>трансгуманізмом</a:t>
            </a:r>
            <a:r>
              <a:rPr lang="uk-UA" sz="2800" b="1" i="1" kern="0" dirty="0">
                <a:solidFill>
                  <a:srgbClr val="FFFFFF"/>
                </a:solidFill>
              </a:rPr>
              <a:t> та іншими. Як і всі комп'ютерні науки, вона використовує математичний апарат. Особливе значення для неї мають філософія та робототехніка.</a:t>
            </a:r>
          </a:p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Розвиваються декілька напрямів розвитку штучного інтелекту.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0F121-8407-454A-B483-B6F6ECC2DC70}"/>
              </a:ext>
            </a:extLst>
          </p:cNvPr>
          <p:cNvSpPr txBox="1"/>
          <p:nvPr/>
        </p:nvSpPr>
        <p:spPr>
          <a:xfrm>
            <a:off x="72008" y="4017832"/>
            <a:ext cx="12050142" cy="584775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Застосування штучного інтелекту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3B194D87-9850-47E3-927D-D8617E8333DD}"/>
              </a:ext>
            </a:extLst>
          </p:cNvPr>
          <p:cNvSpPr/>
          <p:nvPr/>
        </p:nvSpPr>
        <p:spPr>
          <a:xfrm>
            <a:off x="72007" y="4767687"/>
            <a:ext cx="2887061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kern="0" dirty="0">
                <a:solidFill>
                  <a:srgbClr val="FFFFFF"/>
                </a:solidFill>
              </a:rPr>
              <a:t>Робототехніка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6E74414-630C-4617-9481-162F683BAA94}"/>
              </a:ext>
            </a:extLst>
          </p:cNvPr>
          <p:cNvSpPr/>
          <p:nvPr/>
        </p:nvSpPr>
        <p:spPr>
          <a:xfrm>
            <a:off x="3125137" y="4767687"/>
            <a:ext cx="2887061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Відеоігри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08E0A479-8937-485B-8632-38DB2BA6ADC5}"/>
              </a:ext>
            </a:extLst>
          </p:cNvPr>
          <p:cNvSpPr/>
          <p:nvPr/>
        </p:nvSpPr>
        <p:spPr>
          <a:xfrm>
            <a:off x="6178266" y="4767687"/>
            <a:ext cx="2887061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Торгівля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E486E20C-F297-4A1D-97FE-47908BA357D4}"/>
              </a:ext>
            </a:extLst>
          </p:cNvPr>
          <p:cNvSpPr/>
          <p:nvPr/>
        </p:nvSpPr>
        <p:spPr>
          <a:xfrm>
            <a:off x="9229549" y="4769605"/>
            <a:ext cx="2887061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Медіа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113B4871-8665-4BCE-BD26-D3DD9CC27EBE}"/>
              </a:ext>
            </a:extLst>
          </p:cNvPr>
          <p:cNvSpPr/>
          <p:nvPr/>
        </p:nvSpPr>
        <p:spPr>
          <a:xfrm>
            <a:off x="72007" y="5744301"/>
            <a:ext cx="3973050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Голосовий пошук</a:t>
            </a: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E650CD9A-F1A3-4039-8937-37BB28404705}"/>
              </a:ext>
            </a:extLst>
          </p:cNvPr>
          <p:cNvSpPr/>
          <p:nvPr/>
        </p:nvSpPr>
        <p:spPr>
          <a:xfrm>
            <a:off x="4194928" y="5744301"/>
            <a:ext cx="3808612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Транспорт</a:t>
            </a:r>
          </a:p>
        </p:txBody>
      </p:sp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45171145-B669-4A7B-8D32-4EB98D574280}"/>
              </a:ext>
            </a:extLst>
          </p:cNvPr>
          <p:cNvSpPr/>
          <p:nvPr/>
        </p:nvSpPr>
        <p:spPr>
          <a:xfrm>
            <a:off x="8151257" y="5744301"/>
            <a:ext cx="3973050" cy="84126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Обслуговування</a:t>
            </a:r>
          </a:p>
        </p:txBody>
      </p:sp>
      <p:cxnSp>
        <p:nvCxnSpPr>
          <p:cNvPr id="19" name="Пряма сполучна лінія 18">
            <a:extLst>
              <a:ext uri="{FF2B5EF4-FFF2-40B4-BE49-F238E27FC236}">
                <a16:creationId xmlns:a16="http://schemas.microsoft.com/office/drawing/2014/main" id="{586D009B-3782-4BAD-971F-65A2D633F1C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515538" y="4602607"/>
            <a:ext cx="0" cy="165080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9CD1ED07-B641-44E9-BD24-C2FE876F984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568668" y="4602607"/>
            <a:ext cx="0" cy="165080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 сполучна лінія 24">
            <a:extLst>
              <a:ext uri="{FF2B5EF4-FFF2-40B4-BE49-F238E27FC236}">
                <a16:creationId xmlns:a16="http://schemas.microsoft.com/office/drawing/2014/main" id="{8AFC0370-E037-43B6-8B17-C2E24F603B0D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7621796" y="4602607"/>
            <a:ext cx="1" cy="165080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 сполучна лінія 27">
            <a:extLst>
              <a:ext uri="{FF2B5EF4-FFF2-40B4-BE49-F238E27FC236}">
                <a16:creationId xmlns:a16="http://schemas.microsoft.com/office/drawing/2014/main" id="{F96671ED-74F3-4BF5-9EAF-9CD8BC278375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0673079" y="4602607"/>
            <a:ext cx="1" cy="166998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 сполучна лінія 30">
            <a:extLst>
              <a:ext uri="{FF2B5EF4-FFF2-40B4-BE49-F238E27FC236}">
                <a16:creationId xmlns:a16="http://schemas.microsoft.com/office/drawing/2014/main" id="{763D8F1E-1277-4F44-BFA8-E92B66A6EF24}"/>
              </a:ext>
            </a:extLst>
          </p:cNvPr>
          <p:cNvCxnSpPr>
            <a:cxnSpLocks/>
          </p:cNvCxnSpPr>
          <p:nvPr/>
        </p:nvCxnSpPr>
        <p:spPr>
          <a:xfrm flipV="1">
            <a:off x="3034458" y="4602607"/>
            <a:ext cx="0" cy="1141694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 сполучна лінія 32">
            <a:extLst>
              <a:ext uri="{FF2B5EF4-FFF2-40B4-BE49-F238E27FC236}">
                <a16:creationId xmlns:a16="http://schemas.microsoft.com/office/drawing/2014/main" id="{B65A7FD6-5355-4BBE-8303-169501D48EA2}"/>
              </a:ext>
            </a:extLst>
          </p:cNvPr>
          <p:cNvCxnSpPr>
            <a:cxnSpLocks/>
          </p:cNvCxnSpPr>
          <p:nvPr/>
        </p:nvCxnSpPr>
        <p:spPr>
          <a:xfrm flipV="1">
            <a:off x="6096000" y="4602607"/>
            <a:ext cx="0" cy="1141694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 сполучна лінія 33">
            <a:extLst>
              <a:ext uri="{FF2B5EF4-FFF2-40B4-BE49-F238E27FC236}">
                <a16:creationId xmlns:a16="http://schemas.microsoft.com/office/drawing/2014/main" id="{8D1DEC27-09C9-4316-BF2B-FFAF9B7EBBD1}"/>
              </a:ext>
            </a:extLst>
          </p:cNvPr>
          <p:cNvCxnSpPr>
            <a:cxnSpLocks/>
          </p:cNvCxnSpPr>
          <p:nvPr/>
        </p:nvCxnSpPr>
        <p:spPr>
          <a:xfrm flipV="1">
            <a:off x="9144000" y="4602607"/>
            <a:ext cx="0" cy="1141694"/>
          </a:xfrm>
          <a:prstGeom prst="line">
            <a:avLst/>
          </a:prstGeom>
          <a:ln w="57150">
            <a:solidFill>
              <a:srgbClr val="1942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7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2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7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Найвідоміший представник технологій штучного інтелекту в медійному просторі — робот </a:t>
            </a:r>
            <a:r>
              <a:rPr lang="uk-UA" sz="2800" b="1" i="1" kern="0" dirty="0">
                <a:solidFill>
                  <a:srgbClr val="FFFF00"/>
                </a:solidFill>
              </a:rPr>
              <a:t>Софія</a:t>
            </a:r>
            <a:r>
              <a:rPr lang="uk-UA" sz="2800" b="1" i="1" kern="0" dirty="0">
                <a:solidFill>
                  <a:srgbClr val="FFFFFF"/>
                </a:solidFill>
              </a:rPr>
              <a:t>, який отримав громадянство в Саудівській Аравії у 2017 р. </a:t>
            </a:r>
          </a:p>
        </p:txBody>
      </p:sp>
      <p:pic>
        <p:nvPicPr>
          <p:cNvPr id="7" name="Picture 2" descr="Пов’язане зображення">
            <a:extLst>
              <a:ext uri="{FF2B5EF4-FFF2-40B4-BE49-F238E27FC236}">
                <a16:creationId xmlns:a16="http://schemas.microsoft.com/office/drawing/2014/main" id="{61D8A978-69B5-4EFD-82B2-4E35F8906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r="13349"/>
          <a:stretch/>
        </p:blipFill>
        <p:spPr bwMode="auto">
          <a:xfrm>
            <a:off x="8331520" y="2694938"/>
            <a:ext cx="3788473" cy="369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3FE74-F1DF-4381-84F0-F52F967FE532}"/>
              </a:ext>
            </a:extLst>
          </p:cNvPr>
          <p:cNvSpPr txBox="1"/>
          <p:nvPr/>
        </p:nvSpPr>
        <p:spPr>
          <a:xfrm>
            <a:off x="69853" y="2694938"/>
            <a:ext cx="4247624" cy="369331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Робот здатний підтримувати бесіду, відтворює до 62 правдоподібних виразів обличчя, робить провокативні заяви й жартує про Ілона Маска та знищення людства.</a:t>
            </a:r>
          </a:p>
        </p:txBody>
      </p:sp>
      <p:pic>
        <p:nvPicPr>
          <p:cNvPr id="409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C06B2A3C-E2BD-4006-B92A-2275BE18D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7" r="13029"/>
          <a:stretch/>
        </p:blipFill>
        <p:spPr bwMode="auto">
          <a:xfrm>
            <a:off x="4534700" y="2694937"/>
            <a:ext cx="3610058" cy="369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8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Машини, на кшталт суперкомп'ютера </a:t>
            </a:r>
            <a:r>
              <a:rPr lang="en-US" sz="2800" b="1" i="1" kern="0" dirty="0">
                <a:solidFill>
                  <a:srgbClr val="FFFF00"/>
                </a:solidFill>
              </a:rPr>
              <a:t>IBM Watson</a:t>
            </a:r>
            <a:r>
              <a:rPr lang="en-US" sz="2800" b="1" i="1" kern="0" dirty="0">
                <a:solidFill>
                  <a:srgbClr val="FFFFFF"/>
                </a:solidFill>
              </a:rPr>
              <a:t>, </a:t>
            </a:r>
            <a:r>
              <a:rPr lang="uk-UA" sz="2800" b="1" i="1" kern="0" dirty="0">
                <a:solidFill>
                  <a:srgbClr val="FFFFFF"/>
                </a:solidFill>
              </a:rPr>
              <a:t>можуть діагностувати рак, складати класичні симфонії та конкурувати з людиною, а часто й перевершувати її. </a:t>
            </a:r>
          </a:p>
        </p:txBody>
      </p:sp>
      <p:pic>
        <p:nvPicPr>
          <p:cNvPr id="5122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3CC35CC6-F1F2-494C-8C3A-CAE90498A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28"/>
          <a:stretch/>
        </p:blipFill>
        <p:spPr bwMode="auto">
          <a:xfrm>
            <a:off x="5186900" y="2689367"/>
            <a:ext cx="6935250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324A23-9E41-4EB0-B726-C0AF3EB6D4F5}"/>
              </a:ext>
            </a:extLst>
          </p:cNvPr>
          <p:cNvSpPr txBox="1"/>
          <p:nvPr/>
        </p:nvSpPr>
        <p:spPr>
          <a:xfrm>
            <a:off x="69850" y="2689367"/>
            <a:ext cx="4973490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Деякі програми навіть імітують структуру людського мозку, що в комплекті з нейронними мережами приводить до того, що машини можуть вирішувати проблеми.</a:t>
            </a:r>
          </a:p>
        </p:txBody>
      </p:sp>
    </p:spTree>
    <p:extLst>
      <p:ext uri="{BB962C8B-B14F-4D97-AF65-F5344CB8AC3E}">
        <p14:creationId xmlns:p14="http://schemas.microsoft.com/office/powerpoint/2010/main" val="21040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8016190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Перелік подібних успішних </a:t>
            </a:r>
            <a:r>
              <a:rPr lang="uk-UA" sz="2800" b="1" i="1" kern="0" dirty="0" err="1">
                <a:solidFill>
                  <a:srgbClr val="FFFFFF"/>
                </a:solidFill>
              </a:rPr>
              <a:t>роботизованих</a:t>
            </a:r>
            <a:r>
              <a:rPr lang="uk-UA" sz="2800" b="1" i="1" kern="0" dirty="0">
                <a:solidFill>
                  <a:srgbClr val="FFFFFF"/>
                </a:solidFill>
              </a:rPr>
              <a:t> систем можна продовжувати: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AC8436-D127-4242-9C03-255857180D50}"/>
              </a:ext>
            </a:extLst>
          </p:cNvPr>
          <p:cNvSpPr txBox="1"/>
          <p:nvPr/>
        </p:nvSpPr>
        <p:spPr>
          <a:xfrm>
            <a:off x="367645" y="2683406"/>
            <a:ext cx="7720553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японський робот </a:t>
            </a:r>
            <a:r>
              <a:rPr lang="en-US" sz="2800" b="1" i="1" kern="0" dirty="0">
                <a:solidFill>
                  <a:srgbClr val="FFFF00"/>
                </a:solidFill>
              </a:rPr>
              <a:t>HRP-2</a:t>
            </a:r>
            <a:r>
              <a:rPr lang="en-US" sz="2800" b="1" i="1" kern="0" dirty="0">
                <a:solidFill>
                  <a:srgbClr val="FFFFFF"/>
                </a:solidFill>
              </a:rPr>
              <a:t>, 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6148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B62D83F9-9EDA-4B7E-B346-04E718368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5" b="13197"/>
          <a:stretch/>
        </p:blipFill>
        <p:spPr bwMode="auto">
          <a:xfrm>
            <a:off x="8229600" y="1196764"/>
            <a:ext cx="3890392" cy="511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C17B2E21-ADDC-4400-93F5-3EDC26383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r="4605"/>
          <a:stretch/>
        </p:blipFill>
        <p:spPr bwMode="auto">
          <a:xfrm>
            <a:off x="4103802" y="3314959"/>
            <a:ext cx="3984396" cy="30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5FDC01-FAAF-4C23-923E-89AA69A2297C}"/>
              </a:ext>
            </a:extLst>
          </p:cNvPr>
          <p:cNvSpPr txBox="1"/>
          <p:nvPr/>
        </p:nvSpPr>
        <p:spPr>
          <a:xfrm>
            <a:off x="367645" y="3206625"/>
            <a:ext cx="3594755" cy="310854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здатний рухатися серед уламків будинків, які постраждали внаслідок катастроф;</a:t>
            </a:r>
          </a:p>
        </p:txBody>
      </p:sp>
    </p:spTree>
    <p:extLst>
      <p:ext uri="{BB962C8B-B14F-4D97-AF65-F5344CB8AC3E}">
        <p14:creationId xmlns:p14="http://schemas.microsoft.com/office/powerpoint/2010/main" val="5010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146E3-4BA2-4E24-8DD6-E6E70715CBFC}"/>
              </a:ext>
            </a:extLst>
          </p:cNvPr>
          <p:cNvSpPr txBox="1"/>
          <p:nvPr/>
        </p:nvSpPr>
        <p:spPr>
          <a:xfrm>
            <a:off x="367644" y="1806681"/>
            <a:ext cx="11754505" cy="1384995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марсоходи </a:t>
            </a:r>
            <a:r>
              <a:rPr lang="en-US" sz="2800" b="1" i="1" kern="0" dirty="0">
                <a:solidFill>
                  <a:srgbClr val="FFFFFF"/>
                </a:solidFill>
              </a:rPr>
              <a:t>NASA Spirit, Opportunity </a:t>
            </a:r>
            <a:r>
              <a:rPr lang="uk-UA" sz="2800" b="1" i="1" kern="0" dirty="0">
                <a:solidFill>
                  <a:srgbClr val="FFFFFF"/>
                </a:solidFill>
              </a:rPr>
              <a:t>та </a:t>
            </a:r>
            <a:r>
              <a:rPr lang="en-US" sz="2800" b="1" i="1" kern="0" dirty="0">
                <a:solidFill>
                  <a:srgbClr val="FFFFFF"/>
                </a:solidFill>
              </a:rPr>
              <a:t>Curiosity, </a:t>
            </a:r>
            <a:r>
              <a:rPr lang="uk-UA" sz="2800" b="1" i="1" kern="0" dirty="0">
                <a:solidFill>
                  <a:srgbClr val="FFFFFF"/>
                </a:solidFill>
              </a:rPr>
              <a:t>здатні рухатись поверхнею Марсу в автономному режимі; </a:t>
            </a:r>
          </a:p>
        </p:txBody>
      </p:sp>
      <p:pic>
        <p:nvPicPr>
          <p:cNvPr id="7170" name="Picture 2" descr="Ð ÐµÐ·ÑÐ»ÑÑÐ°Ñ Ð¿Ð¾ÑÑÐºÑ Ð·Ð¾Ð±ÑÐ°Ð¶ÐµÐ½Ñ Ð·Ð° Ð·Ð°Ð¿Ð¸ÑÐ¾Ð¼ &quot;Curiosity&quot;">
            <a:extLst>
              <a:ext uri="{FF2B5EF4-FFF2-40B4-BE49-F238E27FC236}">
                <a16:creationId xmlns:a16="http://schemas.microsoft.com/office/drawing/2014/main" id="{237FE8A5-D355-4335-9564-109DA5C63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 bwMode="auto">
          <a:xfrm>
            <a:off x="5740924" y="3278374"/>
            <a:ext cx="6381225" cy="34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80294C4D-6CB6-49AA-A3EC-CBE797AF7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2852"/>
          <a:stretch/>
        </p:blipFill>
        <p:spPr bwMode="auto">
          <a:xfrm>
            <a:off x="69850" y="3278374"/>
            <a:ext cx="5557951" cy="342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0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7" y="1196763"/>
            <a:ext cx="12041435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146E3-4BA2-4E24-8DD6-E6E70715CBFC}"/>
              </a:ext>
            </a:extLst>
          </p:cNvPr>
          <p:cNvSpPr txBox="1"/>
          <p:nvPr/>
        </p:nvSpPr>
        <p:spPr>
          <a:xfrm>
            <a:off x="367645" y="1806681"/>
            <a:ext cx="4213781" cy="267765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комп'ютер </a:t>
            </a:r>
            <a:r>
              <a:rPr lang="en-US" sz="2800" b="1" i="1" kern="0" dirty="0">
                <a:solidFill>
                  <a:srgbClr val="FFFFFF"/>
                </a:solidFill>
              </a:rPr>
              <a:t>Deep Blue </a:t>
            </a:r>
            <a:r>
              <a:rPr lang="uk-UA" sz="2800" b="1" i="1" kern="0" dirty="0">
                <a:solidFill>
                  <a:srgbClr val="FFFFFF"/>
                </a:solidFill>
              </a:rPr>
              <a:t>від </a:t>
            </a:r>
            <a:r>
              <a:rPr lang="en-US" sz="2800" b="1" i="1" kern="0" dirty="0">
                <a:solidFill>
                  <a:srgbClr val="FFFFFF"/>
                </a:solidFill>
              </a:rPr>
              <a:t>IBM, </a:t>
            </a:r>
            <a:r>
              <a:rPr lang="uk-UA" sz="2800" b="1" i="1" kern="0" dirty="0">
                <a:solidFill>
                  <a:srgbClr val="FFFFFF"/>
                </a:solidFill>
              </a:rPr>
              <a:t>який виграв у шахи в людини-чемпіона, і багато інших.</a:t>
            </a:r>
          </a:p>
        </p:txBody>
      </p:sp>
      <p:pic>
        <p:nvPicPr>
          <p:cNvPr id="8196" name="Picture 4" descr="Ð ÐµÐ·ÑÐ»ÑÑÐ°Ñ Ð¿Ð¾ÑÑÐºÑ Ð·Ð¾Ð±ÑÐ°Ð¶ÐµÐ½Ñ Ð·Ð° Ð·Ð°Ð¿Ð¸ÑÐ¾Ð¼ &quot;Deep Blue Ð²ÑÐ´ IBM&quot;">
            <a:extLst>
              <a:ext uri="{FF2B5EF4-FFF2-40B4-BE49-F238E27FC236}">
                <a16:creationId xmlns:a16="http://schemas.microsoft.com/office/drawing/2014/main" id="{93621D4B-D904-4990-BFD2-C9B78BACB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30" y="1801824"/>
            <a:ext cx="7395012" cy="49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Пошукові асистенти, такі як: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7975C62-FF04-485C-8701-22E68550AA2B}"/>
              </a:ext>
            </a:extLst>
          </p:cNvPr>
          <p:cNvSpPr/>
          <p:nvPr/>
        </p:nvSpPr>
        <p:spPr>
          <a:xfrm>
            <a:off x="72008" y="1808894"/>
            <a:ext cx="3973050" cy="89659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FFFFFF"/>
                </a:solidFill>
              </a:rPr>
              <a:t>Siri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DDCEEBA-D87B-4F84-856D-E444B1B32A26}"/>
              </a:ext>
            </a:extLst>
          </p:cNvPr>
          <p:cNvSpPr/>
          <p:nvPr/>
        </p:nvSpPr>
        <p:spPr>
          <a:xfrm>
            <a:off x="4112710" y="1808894"/>
            <a:ext cx="3973050" cy="89659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FFFFFF"/>
                </a:solidFill>
              </a:rPr>
              <a:t>Alexa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719C293-A8A9-4962-90C4-1DED652869CB}"/>
              </a:ext>
            </a:extLst>
          </p:cNvPr>
          <p:cNvSpPr/>
          <p:nvPr/>
        </p:nvSpPr>
        <p:spPr>
          <a:xfrm>
            <a:off x="8151258" y="1808894"/>
            <a:ext cx="3973050" cy="89659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FFFFFF"/>
                </a:solidFill>
              </a:rPr>
              <a:t>Cortana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8345E9-C6BC-4960-830D-79764F880381}"/>
              </a:ext>
            </a:extLst>
          </p:cNvPr>
          <p:cNvSpPr txBox="1"/>
          <p:nvPr/>
        </p:nvSpPr>
        <p:spPr>
          <a:xfrm>
            <a:off x="72008" y="5214538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Оснащені програмами опрацювання й розпізнавання людського голосу, що робить їх інструментами штучного інтелекту.</a:t>
            </a:r>
          </a:p>
        </p:txBody>
      </p:sp>
      <p:pic>
        <p:nvPicPr>
          <p:cNvPr id="9218" name="Picture 2" descr="Ð ÐµÐ·ÑÐ»ÑÑÐ°Ñ Ð¿Ð¾ÑÑÐºÑ Ð·Ð¾Ð±ÑÐ°Ð¶ÐµÐ½Ñ Ð·Ð° Ð·Ð°Ð¿Ð¸ÑÐ¾Ð¼ &quot;amazon alexa&quot;">
            <a:extLst>
              <a:ext uri="{FF2B5EF4-FFF2-40B4-BE49-F238E27FC236}">
                <a16:creationId xmlns:a16="http://schemas.microsoft.com/office/drawing/2014/main" id="{9AF85971-9F93-4712-8200-75857EDC8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16" y="2780455"/>
            <a:ext cx="2351367" cy="23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5D0853-974E-4916-88D6-E558B4DDA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365" y="2799257"/>
            <a:ext cx="3973050" cy="2332565"/>
          </a:xfrm>
          <a:prstGeom prst="rect">
            <a:avLst/>
          </a:prstGeom>
        </p:spPr>
      </p:pic>
      <p:pic>
        <p:nvPicPr>
          <p:cNvPr id="9222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B46CE342-93EA-4AB3-B485-962384CBF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4796"/>
          <a:stretch/>
        </p:blipFill>
        <p:spPr bwMode="auto">
          <a:xfrm>
            <a:off x="72008" y="2780455"/>
            <a:ext cx="3973050" cy="23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8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Наразі можливості голосового пошуку доступні на 3,9 млрд пристроїв: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0A145E1-FED3-4E20-999D-413E0C85E144}"/>
              </a:ext>
            </a:extLst>
          </p:cNvPr>
          <p:cNvSpPr/>
          <p:nvPr/>
        </p:nvSpPr>
        <p:spPr>
          <a:xfrm>
            <a:off x="72009" y="2261382"/>
            <a:ext cx="1549402" cy="216480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FFFFFF"/>
                </a:solidFill>
              </a:rPr>
              <a:t>Apple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1756A9D-44EC-4441-9112-A6A00C59BA64}"/>
              </a:ext>
            </a:extLst>
          </p:cNvPr>
          <p:cNvSpPr/>
          <p:nvPr/>
        </p:nvSpPr>
        <p:spPr>
          <a:xfrm>
            <a:off x="3811051" y="2261382"/>
            <a:ext cx="1983290" cy="216369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FFFFFF"/>
                </a:solidFill>
              </a:rPr>
              <a:t>Android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026C3F56-A412-4D08-A51C-8CB0DEF855E4}"/>
              </a:ext>
            </a:extLst>
          </p:cNvPr>
          <p:cNvSpPr/>
          <p:nvPr/>
        </p:nvSpPr>
        <p:spPr>
          <a:xfrm>
            <a:off x="7901037" y="2261382"/>
            <a:ext cx="2323606" cy="216369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FFFFFF"/>
                </a:solidFill>
              </a:rPr>
              <a:t>Windows</a:t>
            </a:r>
            <a:endParaRPr lang="uk-UA" sz="3200" b="1" i="1" kern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9F4E57-5A51-4FC4-80A4-9FC49786D150}"/>
              </a:ext>
            </a:extLst>
          </p:cNvPr>
          <p:cNvSpPr txBox="1"/>
          <p:nvPr/>
        </p:nvSpPr>
        <p:spPr>
          <a:xfrm>
            <a:off x="70929" y="455270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По всьому світу, і це не враховуючи інших виробників. Через свою розповсюдженість голосовий пошук є однією з найсучасніших технологій з підтримкою штучного інтелекту.</a:t>
            </a:r>
          </a:p>
        </p:txBody>
      </p:sp>
      <p:pic>
        <p:nvPicPr>
          <p:cNvPr id="10242" name="Picture 2" descr="Ð ÐµÐ·ÑÐ»ÑÑÐ°Ñ Ð¿Ð¾ÑÑÐºÑ Ð·Ð¾Ð±ÑÐ°Ð¶ÐµÐ½Ñ Ð·Ð° Ð·Ð°Ð¿Ð¸ÑÐ¾Ð¼ &quot;Apple icon&quot;">
            <a:extLst>
              <a:ext uri="{FF2B5EF4-FFF2-40B4-BE49-F238E27FC236}">
                <a16:creationId xmlns:a16="http://schemas.microsoft.com/office/drawing/2014/main" id="{FC7B0E01-F7BD-4229-A685-A19A7130F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4" r="6474"/>
          <a:stretch/>
        </p:blipFill>
        <p:spPr bwMode="auto">
          <a:xfrm>
            <a:off x="1699229" y="2259112"/>
            <a:ext cx="1843149" cy="21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 ÐµÐ·ÑÐ»ÑÑÐ°Ñ Ð¿Ð¾ÑÑÐºÑ Ð·Ð¾Ð±ÑÐ°Ð¶ÐµÐ½Ñ Ð·Ð° Ð·Ð°Ð¿Ð¸ÑÐ¾Ð¼ &quot;Android&quot;">
            <a:extLst>
              <a:ext uri="{FF2B5EF4-FFF2-40B4-BE49-F238E27FC236}">
                <a16:creationId xmlns:a16="http://schemas.microsoft.com/office/drawing/2014/main" id="{DF007737-064D-471E-98A7-8249B8127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43" y="2262494"/>
            <a:ext cx="1843149" cy="216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operating system, windows icon">
            <a:extLst>
              <a:ext uri="{FF2B5EF4-FFF2-40B4-BE49-F238E27FC236}">
                <a16:creationId xmlns:a16="http://schemas.microsoft.com/office/drawing/2014/main" id="{914D9013-08E4-42C7-94DD-F5BF809E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109" y="2346225"/>
            <a:ext cx="1815883" cy="181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5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40065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500" b="1" i="1" kern="0" dirty="0">
                <a:solidFill>
                  <a:srgbClr val="FFFFFF"/>
                </a:solidFill>
              </a:rPr>
              <a:t>Відеоігри вже давно використовують технологію штучного інтелекту, складність і ефективність якого зросла в геометричній прогресії протягом останніх кількох десятиліть. Унаслідок цього, наприклад, віртуальні персонажі здатні поводити себе абсолютно непередбачуваним чином, </a:t>
            </a:r>
            <a:r>
              <a:rPr lang="uk-UA" sz="2500" b="1" i="1" kern="0" dirty="0" err="1">
                <a:solidFill>
                  <a:srgbClr val="FFFFFF"/>
                </a:solidFill>
              </a:rPr>
              <a:t>аналізуюючи</a:t>
            </a:r>
            <a:r>
              <a:rPr lang="uk-UA" sz="2500" b="1" i="1" kern="0" dirty="0">
                <a:solidFill>
                  <a:srgbClr val="FFFFFF"/>
                </a:solidFill>
              </a:rPr>
              <a:t> навколишнє середовище.</a:t>
            </a:r>
          </a:p>
        </p:txBody>
      </p:sp>
      <p:pic>
        <p:nvPicPr>
          <p:cNvPr id="11268" name="Picture 4" descr="Ð ÐµÐ·ÑÐ»ÑÑÐ°Ñ Ð¿Ð¾ÑÑÐºÑ Ð·Ð¾Ð±ÑÐ°Ð¶ÐµÐ½Ñ Ð·Ð° Ð·Ð°Ð¿Ð¸ÑÐ¾Ð¼ &quot;playstation&quot;">
            <a:extLst>
              <a:ext uri="{FF2B5EF4-FFF2-40B4-BE49-F238E27FC236}">
                <a16:creationId xmlns:a16="http://schemas.microsoft.com/office/drawing/2014/main" id="{F0E98C6F-96FF-45B7-AFD8-882F90AA9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8"/>
          <a:stretch/>
        </p:blipFill>
        <p:spPr bwMode="auto">
          <a:xfrm>
            <a:off x="72008" y="3685880"/>
            <a:ext cx="5859471" cy="285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5AFDC4-F84A-40CD-8BE5-E8793BE9B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44" t="25126" r="17631" b="18575"/>
          <a:stretch/>
        </p:blipFill>
        <p:spPr>
          <a:xfrm>
            <a:off x="6096001" y="3685880"/>
            <a:ext cx="6023992" cy="28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sz="2200" dirty="0"/>
              <a:t>Поняття про штучний інтелект, інтернет речей, </a:t>
            </a:r>
            <a:r>
              <a:rPr lang="en-US" sz="2200" dirty="0"/>
              <a:t>S</a:t>
            </a:r>
            <a:r>
              <a:rPr lang="uk-UA" sz="2200" dirty="0" err="1"/>
              <a:t>mart</a:t>
            </a:r>
            <a:r>
              <a:rPr lang="uk-UA" sz="2200" dirty="0"/>
              <a:t>-технології та технології колективного інтелекту</a:t>
            </a:r>
            <a:endParaRPr lang="uk-UA" sz="2200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9" name="Групувати 8"/>
          <p:cNvGrpSpPr/>
          <p:nvPr/>
        </p:nvGrpSpPr>
        <p:grpSpPr>
          <a:xfrm>
            <a:off x="70929" y="1264999"/>
            <a:ext cx="12050141" cy="887445"/>
            <a:chOff x="0" y="38884"/>
            <a:chExt cx="12050141" cy="887445"/>
          </a:xfrm>
        </p:grpSpPr>
        <p:sp>
          <p:nvSpPr>
            <p:cNvPr id="20" name="Округлений прямокутник 19"/>
            <p:cNvSpPr/>
            <p:nvPr/>
          </p:nvSpPr>
          <p:spPr>
            <a:xfrm>
              <a:off x="0" y="38884"/>
              <a:ext cx="12050141" cy="887445"/>
            </a:xfrm>
            <a:prstGeom prst="roundRect">
              <a:avLst/>
            </a:prstGeom>
            <a:solidFill>
              <a:srgbClr val="0070C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круглений прямокутник 4"/>
            <p:cNvSpPr txBox="1"/>
            <p:nvPr/>
          </p:nvSpPr>
          <p:spPr>
            <a:xfrm>
              <a:off x="43321" y="82205"/>
              <a:ext cx="11963499" cy="800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l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700" b="1" i="1" kern="1200" dirty="0"/>
                <a:t>Пригадай</a:t>
              </a:r>
            </a:p>
          </p:txBody>
        </p:sp>
      </p:grpSp>
      <p:grpSp>
        <p:nvGrpSpPr>
          <p:cNvPr id="11" name="Групувати 10"/>
          <p:cNvGrpSpPr/>
          <p:nvPr/>
        </p:nvGrpSpPr>
        <p:grpSpPr>
          <a:xfrm>
            <a:off x="70929" y="2170765"/>
            <a:ext cx="12050141" cy="995670"/>
            <a:chOff x="0" y="944650"/>
            <a:chExt cx="12050141" cy="995670"/>
          </a:xfrm>
        </p:grpSpPr>
        <p:sp>
          <p:nvSpPr>
            <p:cNvPr id="18" name="Прямокутник 17"/>
            <p:cNvSpPr/>
            <p:nvPr/>
          </p:nvSpPr>
          <p:spPr>
            <a:xfrm>
              <a:off x="0" y="944650"/>
              <a:ext cx="12050141" cy="99567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/>
            <p:cNvSpPr txBox="1"/>
            <p:nvPr/>
          </p:nvSpPr>
          <p:spPr>
            <a:xfrm>
              <a:off x="0" y="944650"/>
              <a:ext cx="12050141" cy="9956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2592" tIns="46990" rIns="263144" bIns="46990" numCol="1" spcCol="1270" anchor="t" anchorCtr="0">
              <a:noAutofit/>
            </a:bodyPr>
            <a:lstStyle/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rgbClr val="FF0000"/>
                </a:buClr>
                <a:buFont typeface="Wingdings" panose="05000000000000000000" pitchFamily="2" charset="2"/>
                <a:buChar char="••"/>
              </a:pPr>
              <a:r>
                <a:rPr lang="uk-UA" sz="2900" i="1" kern="1200" noProof="0" dirty="0"/>
                <a:t>ознаки інформаційного суспільства;</a:t>
              </a:r>
            </a:p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rgbClr val="FF0000"/>
                </a:buClr>
                <a:buFont typeface="Wingdings" panose="05000000000000000000" pitchFamily="2" charset="2"/>
                <a:buChar char="••"/>
              </a:pPr>
              <a:r>
                <a:rPr lang="uk-UA" sz="2900" i="1" kern="1200" noProof="0" dirty="0"/>
                <a:t>що таке інформаційні технології.</a:t>
              </a:r>
            </a:p>
          </p:txBody>
        </p:sp>
      </p:grpSp>
      <p:grpSp>
        <p:nvGrpSpPr>
          <p:cNvPr id="12" name="Групувати 11"/>
          <p:cNvGrpSpPr/>
          <p:nvPr/>
        </p:nvGrpSpPr>
        <p:grpSpPr>
          <a:xfrm>
            <a:off x="70929" y="3166435"/>
            <a:ext cx="12050141" cy="887445"/>
            <a:chOff x="0" y="1940320"/>
            <a:chExt cx="12050141" cy="887445"/>
          </a:xfrm>
        </p:grpSpPr>
        <p:sp>
          <p:nvSpPr>
            <p:cNvPr id="16" name="Округлений прямокутник 15"/>
            <p:cNvSpPr/>
            <p:nvPr/>
          </p:nvSpPr>
          <p:spPr>
            <a:xfrm>
              <a:off x="0" y="1940320"/>
              <a:ext cx="12050141" cy="887445"/>
            </a:xfrm>
            <a:prstGeom prst="roundRect">
              <a:avLst/>
            </a:prstGeom>
            <a:solidFill>
              <a:srgbClr val="00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Округлений прямокутник 8"/>
            <p:cNvSpPr txBox="1"/>
            <p:nvPr/>
          </p:nvSpPr>
          <p:spPr>
            <a:xfrm>
              <a:off x="43321" y="1983641"/>
              <a:ext cx="11963499" cy="8008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0970" tIns="140970" rIns="140970" bIns="140970" numCol="1" spcCol="1270" anchor="ctr" anchorCtr="0">
              <a:noAutofit/>
            </a:bodyPr>
            <a:lstStyle/>
            <a:p>
              <a:pPr lvl="0" algn="l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700" b="1" i="1" kern="1200"/>
                <a:t>Ти дізнаєшся</a:t>
              </a:r>
              <a:endParaRPr lang="uk-UA" sz="3700" b="1" i="1" kern="1200" dirty="0"/>
            </a:p>
          </p:txBody>
        </p:sp>
      </p:grpSp>
      <p:grpSp>
        <p:nvGrpSpPr>
          <p:cNvPr id="13" name="Групувати 12"/>
          <p:cNvGrpSpPr/>
          <p:nvPr/>
        </p:nvGrpSpPr>
        <p:grpSpPr>
          <a:xfrm>
            <a:off x="70929" y="4053880"/>
            <a:ext cx="12050141" cy="2412585"/>
            <a:chOff x="0" y="2827765"/>
            <a:chExt cx="12050141" cy="2412585"/>
          </a:xfrm>
        </p:grpSpPr>
        <p:sp>
          <p:nvSpPr>
            <p:cNvPr id="14" name="Прямокутник 13"/>
            <p:cNvSpPr/>
            <p:nvPr/>
          </p:nvSpPr>
          <p:spPr>
            <a:xfrm>
              <a:off x="0" y="2827765"/>
              <a:ext cx="12050141" cy="2412585"/>
            </a:xfrm>
            <a:prstGeom prst="rect">
              <a:avLst/>
            </a:prstGeom>
            <a:solidFill>
              <a:srgbClr val="7030A0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0" y="2827765"/>
              <a:ext cx="12050141" cy="2412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2592" tIns="46990" rIns="263144" bIns="46990" numCol="1" spcCol="1270" anchor="t" anchorCtr="0">
              <a:noAutofit/>
            </a:bodyPr>
            <a:lstStyle/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chemeClr val="bg1"/>
                </a:buClr>
                <a:buFont typeface="Wingdings" panose="05000000000000000000" pitchFamily="2" charset="2"/>
                <a:buChar char="••"/>
              </a:pPr>
              <a:r>
                <a:rPr lang="uk-UA" sz="2900" i="1" kern="1200" noProof="0">
                  <a:solidFill>
                    <a:schemeClr val="bg1"/>
                  </a:solidFill>
                </a:rPr>
                <a:t>що таке штучний інтелект;</a:t>
              </a:r>
              <a:endParaRPr lang="uk-UA" sz="2900" i="1" kern="1200" noProof="0" dirty="0">
                <a:solidFill>
                  <a:schemeClr val="bg1"/>
                </a:solidFill>
              </a:endParaRPr>
            </a:p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chemeClr val="bg1"/>
                </a:buClr>
                <a:buFont typeface="Wingdings" panose="05000000000000000000" pitchFamily="2" charset="2"/>
                <a:buChar char="••"/>
              </a:pPr>
              <a:r>
                <a:rPr lang="ru-RU" sz="2900" i="1" kern="1200" noProof="0" dirty="0">
                  <a:solidFill>
                    <a:schemeClr val="bg1"/>
                  </a:solidFill>
                </a:rPr>
                <a:t>як колективний інтелект пов'язаний із штучним інтелектом;</a:t>
              </a:r>
              <a:endParaRPr lang="uk-UA" sz="2900" i="1" kern="1200" noProof="0" dirty="0">
                <a:solidFill>
                  <a:schemeClr val="bg1"/>
                </a:solidFill>
              </a:endParaRPr>
            </a:p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chemeClr val="bg1"/>
                </a:buClr>
                <a:buFont typeface="Wingdings" panose="05000000000000000000" pitchFamily="2" charset="2"/>
                <a:buChar char="••"/>
              </a:pPr>
              <a:r>
                <a:rPr lang="uk-UA" sz="2900" i="1" kern="1200" noProof="0" dirty="0">
                  <a:solidFill>
                    <a:schemeClr val="bg1"/>
                  </a:solidFill>
                </a:rPr>
                <a:t>що таке Інтернет речей;</a:t>
              </a:r>
            </a:p>
            <a:p>
              <a:pPr marL="285750" lvl="1" indent="-285750" algn="l" defTabSz="128905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lr>
                  <a:schemeClr val="bg1"/>
                </a:buClr>
                <a:buFont typeface="Wingdings" panose="05000000000000000000" pitchFamily="2" charset="2"/>
                <a:buChar char="••"/>
              </a:pPr>
              <a:r>
                <a:rPr lang="uk-UA" sz="2900" i="1" kern="1200" noProof="0" dirty="0">
                  <a:solidFill>
                    <a:schemeClr val="bg1"/>
                  </a:solidFill>
                </a:rPr>
                <a:t>що таке </a:t>
              </a:r>
              <a:r>
                <a:rPr lang="en-US" sz="2900" i="1" kern="1200" noProof="0" dirty="0">
                  <a:solidFill>
                    <a:schemeClr val="bg1"/>
                  </a:solidFill>
                </a:rPr>
                <a:t>Smart-</a:t>
              </a:r>
              <a:r>
                <a:rPr lang="uk-UA" sz="2900" i="1" kern="1200" noProof="0" dirty="0">
                  <a:solidFill>
                    <a:schemeClr val="bg1"/>
                  </a:solidFill>
                </a:rPr>
                <a:t>технологія.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3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Повністю автономні автомобілі все більше наближаються до реальності. </a:t>
            </a:r>
          </a:p>
        </p:txBody>
      </p:sp>
      <p:pic>
        <p:nvPicPr>
          <p:cNvPr id="12292" name="Picture 4" descr="https://upload.wikimedia.org/wikipedia/commons/thumb/1/1b/Google%27s_Lexus_RX_450h_Self-Driving_Car.jpg/1280px-Google%27s_Lexus_RX_450h_Self-Driving_Car.jpg">
            <a:extLst>
              <a:ext uri="{FF2B5EF4-FFF2-40B4-BE49-F238E27FC236}">
                <a16:creationId xmlns:a16="http://schemas.microsoft.com/office/drawing/2014/main" id="{B00E3755-DAA0-458D-80EA-348F26B33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9"/>
          <a:stretch/>
        </p:blipFill>
        <p:spPr bwMode="auto">
          <a:xfrm>
            <a:off x="7041823" y="2221502"/>
            <a:ext cx="5078169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2F0BE4-7143-46B1-86D2-14B2956F5F33}"/>
              </a:ext>
            </a:extLst>
          </p:cNvPr>
          <p:cNvSpPr txBox="1"/>
          <p:nvPr/>
        </p:nvSpPr>
        <p:spPr>
          <a:xfrm>
            <a:off x="72008" y="2221502"/>
            <a:ext cx="6818986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2010 </a:t>
            </a:r>
            <a:r>
              <a:rPr lang="en-US" sz="2800" b="1" i="1" kern="0" dirty="0">
                <a:solidFill>
                  <a:srgbClr val="FFFFFF"/>
                </a:solidFill>
              </a:rPr>
              <a:t>p. </a:t>
            </a:r>
            <a:r>
              <a:rPr lang="en-US" sz="2800" b="1" i="1" kern="0" dirty="0">
                <a:solidFill>
                  <a:srgbClr val="FFFF00"/>
                </a:solidFill>
              </a:rPr>
              <a:t>Google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на дорогах Каліфорнії запустив автомобіль, який мав здатність рухатись вулицями міст й автострадами самостійно, без участі людини. Для вирішення цієї надважкої задачі автомобіль обладнано різноманітними сенсорами.</a:t>
            </a:r>
          </a:p>
        </p:txBody>
      </p:sp>
    </p:spTree>
    <p:extLst>
      <p:ext uri="{BB962C8B-B14F-4D97-AF65-F5344CB8AC3E}">
        <p14:creationId xmlns:p14="http://schemas.microsoft.com/office/powerpoint/2010/main" val="397520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Безпілотні автомобілі самостійно реагують на дорожню ситуацію і дотримуються певного маршруту тощо.</a:t>
            </a:r>
          </a:p>
        </p:txBody>
      </p:sp>
      <p:pic>
        <p:nvPicPr>
          <p:cNvPr id="7" name="Picture 2" descr="Пов’язане зображення">
            <a:extLst>
              <a:ext uri="{FF2B5EF4-FFF2-40B4-BE49-F238E27FC236}">
                <a16:creationId xmlns:a16="http://schemas.microsoft.com/office/drawing/2014/main" id="{B03CD347-974C-4270-B308-0EBF8F488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2665604"/>
            <a:ext cx="695325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Результат пошуку зображень">
            <a:extLst>
              <a:ext uri="{FF2B5EF4-FFF2-40B4-BE49-F238E27FC236}">
                <a16:creationId xmlns:a16="http://schemas.microsoft.com/office/drawing/2014/main" id="{34DC4615-0864-47CD-93D4-CD98E4EB8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r="9645"/>
          <a:stretch/>
        </p:blipFill>
        <p:spPr bwMode="auto">
          <a:xfrm>
            <a:off x="7138555" y="2665603"/>
            <a:ext cx="4981437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22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Великі </a:t>
            </a:r>
            <a:r>
              <a:rPr lang="uk-UA" sz="2800" b="1" i="1" kern="0" dirty="0" err="1">
                <a:solidFill>
                  <a:srgbClr val="FFFFFF"/>
                </a:solidFill>
              </a:rPr>
              <a:t>ритейлери</a:t>
            </a:r>
            <a:r>
              <a:rPr lang="uk-UA" sz="2800" b="1" i="1" kern="0" dirty="0">
                <a:solidFill>
                  <a:srgbClr val="FFFFFF"/>
                </a:solidFill>
              </a:rPr>
              <a:t>, на кшталт </a:t>
            </a:r>
            <a:r>
              <a:rPr lang="en-US" sz="2800" b="1" i="1" kern="0" dirty="0">
                <a:solidFill>
                  <a:srgbClr val="FFFF00"/>
                </a:solidFill>
              </a:rPr>
              <a:t>Target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й </a:t>
            </a:r>
            <a:r>
              <a:rPr lang="en-US" sz="2800" b="1" i="1" kern="0" dirty="0">
                <a:solidFill>
                  <a:srgbClr val="FFFF00"/>
                </a:solidFill>
              </a:rPr>
              <a:t>Amazon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заробляють мільйони завдяки здатності їх магазинів передбачити потреби користувачів. Так, сервіс рекомендацій на сайті </a:t>
            </a:r>
            <a:r>
              <a:rPr lang="en-US" sz="2800" b="1" i="1" kern="0" dirty="0">
                <a:solidFill>
                  <a:srgbClr val="FFFF00"/>
                </a:solidFill>
              </a:rPr>
              <a:t>amazon.com </a:t>
            </a:r>
            <a:r>
              <a:rPr lang="uk-UA" sz="2800" b="1" i="1" kern="0" dirty="0">
                <a:solidFill>
                  <a:srgbClr val="FFFFFF"/>
                </a:solidFill>
              </a:rPr>
              <a:t>працює на базі технологій машинного навчання, вони ж допомагають обирати оптимальні маршрути автоматичного переміщення в центрах обробки й виконання замовлень. </a:t>
            </a:r>
            <a:endParaRPr lang="en-US" sz="2800" b="1" i="1" kern="0" dirty="0">
              <a:solidFill>
                <a:srgbClr val="FFFFFF"/>
              </a:solidFill>
            </a:endParaRPr>
          </a:p>
        </p:txBody>
      </p:sp>
      <p:pic>
        <p:nvPicPr>
          <p:cNvPr id="13314" name="Picture 2" descr="Ð ÐµÐ·ÑÐ»ÑÑÐ°Ñ Ð¿Ð¾ÑÑÐºÑ Ð·Ð¾Ð±ÑÐ°Ð¶ÐµÐ½Ñ Ð·Ð° Ð·Ð°Ð¿Ð¸ÑÐ¾Ð¼ &quot;amazon.com&quot;">
            <a:extLst>
              <a:ext uri="{FF2B5EF4-FFF2-40B4-BE49-F238E27FC236}">
                <a16:creationId xmlns:a16="http://schemas.microsoft.com/office/drawing/2014/main" id="{2D73545C-401A-4F59-BC42-0FC6539D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67" y="4795988"/>
            <a:ext cx="9629616" cy="193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4713734" cy="483209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базі цих самих технологій працюють ланцюжок поставок і системи прогнозування й розподілу ресурсів. Технології розуміння й розпізнавання природньої мови лягли в основу сервісу </a:t>
            </a:r>
            <a:r>
              <a:rPr lang="uk-UA" sz="2800" b="1" i="1" kern="0" dirty="0">
                <a:solidFill>
                  <a:srgbClr val="FFFF00"/>
                </a:solidFill>
              </a:rPr>
              <a:t>А</a:t>
            </a:r>
            <a:r>
              <a:rPr lang="en-US" sz="2800" b="1" i="1" kern="0" dirty="0">
                <a:solidFill>
                  <a:srgbClr val="FFFF00"/>
                </a:solidFill>
              </a:rPr>
              <a:t>l</a:t>
            </a:r>
            <a:r>
              <a:rPr lang="uk-UA" sz="2800" b="1" i="1" kern="0" dirty="0" err="1">
                <a:solidFill>
                  <a:srgbClr val="FFFF00"/>
                </a:solidFill>
              </a:rPr>
              <a:t>еха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6A5632-9F32-47B9-BE30-56400E54F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/>
          <a:stretch/>
        </p:blipFill>
        <p:spPr>
          <a:xfrm>
            <a:off x="4958498" y="1196763"/>
            <a:ext cx="7161493" cy="48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4B978C52-4675-4223-ADBE-9DDC15BDC930}"/>
              </a:ext>
            </a:extLst>
          </p:cNvPr>
          <p:cNvSpPr/>
          <p:nvPr/>
        </p:nvSpPr>
        <p:spPr>
          <a:xfrm>
            <a:off x="66003" y="1196762"/>
            <a:ext cx="5972332" cy="2677654"/>
          </a:xfrm>
          <a:prstGeom prst="rect">
            <a:avLst/>
          </a:prstGeom>
          <a:solidFill>
            <a:srgbClr val="194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базі глибокого навчання побудовано нову ініціативу компанії з використанням </a:t>
            </a:r>
            <a:r>
              <a:rPr lang="uk-UA" sz="2800" b="1" i="1" kern="0" dirty="0" err="1">
                <a:solidFill>
                  <a:srgbClr val="FFFFFF"/>
                </a:solidFill>
              </a:rPr>
              <a:t>дронів</a:t>
            </a:r>
            <a:r>
              <a:rPr lang="uk-UA" sz="2800" b="1" i="1" kern="0" dirty="0">
                <a:solidFill>
                  <a:srgbClr val="FFFFFF"/>
                </a:solidFill>
              </a:rPr>
              <a:t> — </a:t>
            </a:r>
            <a:r>
              <a:rPr lang="en-US" sz="2800" b="1" i="1" kern="0" dirty="0">
                <a:solidFill>
                  <a:srgbClr val="FFFF00"/>
                </a:solidFill>
              </a:rPr>
              <a:t>Prime Air</a:t>
            </a:r>
            <a:endParaRPr lang="en-US" sz="28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70A1DC0-35B6-4D7D-A41F-DEEE2D788657}"/>
              </a:ext>
            </a:extLst>
          </p:cNvPr>
          <p:cNvSpPr/>
          <p:nvPr/>
        </p:nvSpPr>
        <p:spPr>
          <a:xfrm>
            <a:off x="6145973" y="1196762"/>
            <a:ext cx="5972332" cy="2677654"/>
          </a:xfrm>
          <a:prstGeom prst="rect">
            <a:avLst/>
          </a:prstGeom>
          <a:solidFill>
            <a:srgbClr val="194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А</a:t>
            </a: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також технологію із застосуванням машинного зору в нових точках роздрібної торгівлі — </a:t>
            </a:r>
            <a:r>
              <a:rPr lang="en-US" sz="2800" b="1" i="1" kern="0" dirty="0">
                <a:solidFill>
                  <a:srgbClr val="FFFF00"/>
                </a:solidFill>
              </a:rPr>
              <a:t>Amazon Go</a:t>
            </a:r>
            <a:r>
              <a:rPr lang="en-US" sz="2800" b="1" i="1" kern="0" dirty="0">
                <a:solidFill>
                  <a:srgbClr val="FFFFFF"/>
                </a:solidFill>
              </a:rPr>
              <a:t>.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55010A-CD8E-498E-B83E-B28AA7F3D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4" b="17158"/>
          <a:stretch/>
        </p:blipFill>
        <p:spPr>
          <a:xfrm>
            <a:off x="66002" y="3996965"/>
            <a:ext cx="5972331" cy="2526383"/>
          </a:xfrm>
          <a:prstGeom prst="rect">
            <a:avLst/>
          </a:prstGeom>
        </p:spPr>
      </p:pic>
      <p:pic>
        <p:nvPicPr>
          <p:cNvPr id="15364" name="Picture 4" descr="Ð ÐµÐ·ÑÐ»ÑÑÐ°Ñ Ð¿Ð¾ÑÑÐºÑ Ð·Ð¾Ð±ÑÐ°Ð¶ÐµÐ½Ñ Ð·Ð° Ð·Ð°Ð¿Ð¸ÑÐ¾Ð¼ &quot;Amazon Go icon&quot;">
            <a:extLst>
              <a:ext uri="{FF2B5EF4-FFF2-40B4-BE49-F238E27FC236}">
                <a16:creationId xmlns:a16="http://schemas.microsoft.com/office/drawing/2014/main" id="{3710ACEB-A2BB-4952-AD69-03C59990F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889" y="3978111"/>
            <a:ext cx="552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3255654" cy="483209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сфері послуг чат-боти зробили революцію в </a:t>
            </a:r>
            <a:r>
              <a:rPr lang="uk-UA" sz="2800" b="1" i="1" kern="0" dirty="0" err="1">
                <a:solidFill>
                  <a:srgbClr val="FFFFFF"/>
                </a:solidFill>
              </a:rPr>
              <a:t>обслуговуван</a:t>
            </a:r>
            <a:r>
              <a:rPr lang="uk-UA" sz="2800" b="1" i="1" kern="0" dirty="0">
                <a:solidFill>
                  <a:srgbClr val="FFFFFF"/>
                </a:solidFill>
              </a:rPr>
              <a:t>-ні, і споживачі вважають їх не менш зручними за телефони чи е-</a:t>
            </a:r>
            <a:r>
              <a:rPr lang="uk-UA" sz="2800" b="1" i="1" kern="0" dirty="0" err="1">
                <a:solidFill>
                  <a:srgbClr val="FFFFFF"/>
                </a:solidFill>
              </a:rPr>
              <a:t>мейли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16386" name="Picture 2" descr="Ð ÐµÐ·ÑÐ»ÑÑÐ°Ñ Ð¿Ð¾ÑÑÐºÑ Ð·Ð¾Ð±ÑÐ°Ð¶ÐµÐ½Ñ Ð·Ð° Ð·Ð°Ð¿Ð¸ÑÐ¾Ð¼ &quot;ÑÐ°Ñ-Ð±Ð¾ÑÐ¸&quot;">
            <a:extLst>
              <a:ext uri="{FF2B5EF4-FFF2-40B4-BE49-F238E27FC236}">
                <a16:creationId xmlns:a16="http://schemas.microsoft.com/office/drawing/2014/main" id="{0B8906D5-6BAA-4876-A10E-497A4DD61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" r="4500"/>
          <a:stretch/>
        </p:blipFill>
        <p:spPr bwMode="auto">
          <a:xfrm>
            <a:off x="3437646" y="1196763"/>
            <a:ext cx="8581529" cy="52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07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Концепція проста: бот із штучним інтелектом, що працює на веб-сайті підприємства, відповідає на запити відвідувачів, на кшталт: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7C477E80-6CE8-40B8-8D90-BD832203D6DA}"/>
              </a:ext>
            </a:extLst>
          </p:cNvPr>
          <p:cNvSpPr/>
          <p:nvPr/>
        </p:nvSpPr>
        <p:spPr>
          <a:xfrm>
            <a:off x="69850" y="2672421"/>
            <a:ext cx="2673350" cy="12926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Яка ціна?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08469579-3190-4995-98B1-585EFCBA3B67}"/>
              </a:ext>
            </a:extLst>
          </p:cNvPr>
          <p:cNvSpPr/>
          <p:nvPr/>
        </p:nvSpPr>
        <p:spPr>
          <a:xfrm>
            <a:off x="2828042" y="2672421"/>
            <a:ext cx="5222450" cy="12926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Який номер телефону вашої компанії?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D20AB17-8CBB-4266-B5B6-382E31F2F450}"/>
              </a:ext>
            </a:extLst>
          </p:cNvPr>
          <p:cNvSpPr/>
          <p:nvPr/>
        </p:nvSpPr>
        <p:spPr>
          <a:xfrm>
            <a:off x="8149100" y="2672421"/>
            <a:ext cx="3973050" cy="12926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Де ваш офіс?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32EAD-68E1-4F08-B5F0-5D19F7746DAA}"/>
              </a:ext>
            </a:extLst>
          </p:cNvPr>
          <p:cNvSpPr txBox="1"/>
          <p:nvPr/>
        </p:nvSpPr>
        <p:spPr>
          <a:xfrm>
            <a:off x="69849" y="4055745"/>
            <a:ext cx="5699355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Відвідувач отримує пряму відповідь замість того, щоб шукати потрібну інформацію по сайту.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C9DAC9-838C-414B-BE23-DDD8457EA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8" t="23196" r="19414" b="27764"/>
          <a:stretch/>
        </p:blipFill>
        <p:spPr>
          <a:xfrm>
            <a:off x="5891753" y="4055745"/>
            <a:ext cx="6230397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9F3F800E-EC8F-4061-84BE-F1763961ED70}"/>
              </a:ext>
            </a:extLst>
          </p:cNvPr>
          <p:cNvGrpSpPr/>
          <p:nvPr/>
        </p:nvGrpSpPr>
        <p:grpSpPr>
          <a:xfrm>
            <a:off x="69850" y="1196763"/>
            <a:ext cx="12050142" cy="5078313"/>
            <a:chOff x="112440" y="2732347"/>
            <a:chExt cx="12050142" cy="507831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141C64-64EC-453E-A090-7A3B4416966E}"/>
                </a:ext>
              </a:extLst>
            </p:cNvPr>
            <p:cNvSpPr txBox="1"/>
            <p:nvPr/>
          </p:nvSpPr>
          <p:spPr>
            <a:xfrm>
              <a:off x="112440" y="3317122"/>
              <a:ext cx="12050142" cy="1815882"/>
            </a:xfrm>
            <a:prstGeom prst="rect">
              <a:avLst/>
            </a:prstGeom>
            <a:solidFill>
              <a:srgbClr val="19426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lvl="0" indent="457189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chemeClr val="bg1"/>
                  </a:solidFill>
                </a:rPr>
                <a:t>Дослідники з </a:t>
              </a:r>
              <a:r>
                <a:rPr lang="uk-UA" sz="2800" b="1" i="1" kern="0" dirty="0" err="1">
                  <a:solidFill>
                    <a:schemeClr val="bg1"/>
                  </a:solidFill>
                </a:rPr>
                <a:t>Массачусетського</a:t>
              </a:r>
              <a:r>
                <a:rPr lang="uk-UA" sz="2800" b="1" i="1" kern="0" dirty="0">
                  <a:solidFill>
                    <a:schemeClr val="bg1"/>
                  </a:solidFill>
                </a:rPr>
                <a:t> технологічного інституту створили </a:t>
              </a:r>
              <a:r>
                <a:rPr lang="uk-UA" sz="2800" b="1" i="1" kern="0" dirty="0">
                  <a:solidFill>
                    <a:srgbClr val="FFFF00"/>
                  </a:solidFill>
                </a:rPr>
                <a:t>Шеллі</a:t>
              </a:r>
              <a:r>
                <a:rPr lang="uk-UA" sz="2800" b="1" i="1" kern="0" dirty="0">
                  <a:solidFill>
                    <a:schemeClr val="bg1"/>
                  </a:solidFill>
                </a:rPr>
                <a:t> — перший у світі штучний інтелект, покликаний співпрацювати з людьми у вигадуванні страшних історій.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CEF5B6-4072-4052-A104-F19FF864BB6C}"/>
                </a:ext>
              </a:extLst>
            </p:cNvPr>
            <p:cNvSpPr txBox="1"/>
            <p:nvPr/>
          </p:nvSpPr>
          <p:spPr>
            <a:xfrm>
              <a:off x="112440" y="2732347"/>
              <a:ext cx="2984051" cy="5847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lvl="0" indent="457189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3200" b="1" i="1" kern="0" dirty="0">
                  <a:solidFill>
                    <a:schemeClr val="bg1"/>
                  </a:solidFill>
                </a:rPr>
                <a:t>Цікаво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6EF978-E16D-435C-B969-AA4C76F229BF}"/>
                </a:ext>
              </a:extLst>
            </p:cNvPr>
            <p:cNvSpPr txBox="1"/>
            <p:nvPr/>
          </p:nvSpPr>
          <p:spPr>
            <a:xfrm>
              <a:off x="112440" y="5133004"/>
              <a:ext cx="6396938" cy="2677656"/>
            </a:xfrm>
            <a:prstGeom prst="rect">
              <a:avLst/>
            </a:prstGeom>
            <a:solidFill>
              <a:srgbClr val="19426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chemeClr val="bg1"/>
                  </a:solidFill>
                </a:rPr>
                <a:t>Шеллі «живе» у </a:t>
              </a:r>
              <a:r>
                <a:rPr lang="en-US" sz="2800" b="1" i="1" kern="0" dirty="0">
                  <a:solidFill>
                    <a:schemeClr val="bg1"/>
                  </a:solidFill>
                </a:rPr>
                <a:t>Twitter </a:t>
              </a:r>
              <a:r>
                <a:rPr lang="uk-UA" sz="2800" b="1" i="1" kern="0" dirty="0">
                  <a:solidFill>
                    <a:schemeClr val="bg1"/>
                  </a:solidFill>
                </a:rPr>
                <a:t>і вже «навчена» використовувати більше 140 000 історій жахів, які допомагають їй створювати страшилки на Хелловін.</a:t>
              </a:r>
            </a:p>
          </p:txBody>
        </p:sp>
      </p:grpSp>
      <p:pic>
        <p:nvPicPr>
          <p:cNvPr id="18434" name="Picture 2" descr="Ð ÐµÐ·ÑÐ»ÑÑÐ°Ñ Ð¿Ð¾ÑÑÐºÑ Ð·Ð¾Ð±ÑÐ°Ð¶ÐµÐ½Ñ Ð·Ð° Ð·Ð°Ð¿Ð¸ÑÐ¾Ð¼ &quot;shelley_ai&quot;">
            <a:extLst>
              <a:ext uri="{FF2B5EF4-FFF2-40B4-BE49-F238E27FC236}">
                <a16:creationId xmlns:a16="http://schemas.microsoft.com/office/drawing/2014/main" id="{053AE02C-A299-4DCD-BF3C-9122F547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02" y="3707399"/>
            <a:ext cx="5525290" cy="256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9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 колективний інтелект пов'язаний із штучним інтелектом?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Метод оптимізації, який використовують в теорії штучного інтелекту, має назву колективного інтелекту.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38C1B3-2BCA-4B75-B701-0C1B7747AF4A}"/>
              </a:ext>
            </a:extLst>
          </p:cNvPr>
          <p:cNvSpPr txBox="1"/>
          <p:nvPr/>
        </p:nvSpPr>
        <p:spPr>
          <a:xfrm>
            <a:off x="1403647" y="2224272"/>
            <a:ext cx="4846323" cy="397031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Колективний інтелект </a:t>
            </a:r>
            <a:r>
              <a:rPr lang="uk-UA" sz="2800" b="1" i="1" kern="0" dirty="0">
                <a:solidFill>
                  <a:srgbClr val="FFFFFF"/>
                </a:solidFill>
              </a:rPr>
              <a:t>(</a:t>
            </a:r>
            <a:r>
              <a:rPr lang="uk-UA" sz="2800" b="1" i="1" kern="0" dirty="0" err="1">
                <a:solidFill>
                  <a:srgbClr val="FFFFFF"/>
                </a:solidFill>
              </a:rPr>
              <a:t>англ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  <a:r>
              <a:rPr lang="en-US" sz="2800" b="1" i="1" kern="0" dirty="0">
                <a:solidFill>
                  <a:srgbClr val="FFFFFF"/>
                </a:solidFill>
              </a:rPr>
              <a:t>Swarm intelligence) — </a:t>
            </a:r>
            <a:r>
              <a:rPr lang="uk-UA" sz="2800" b="1" i="1" kern="0" dirty="0">
                <a:solidFill>
                  <a:srgbClr val="FFFFFF"/>
                </a:solidFill>
              </a:rPr>
              <a:t>термін, що описує комплексну колективну поведінку децентралізованої системи із самоорганізацією.</a:t>
            </a:r>
          </a:p>
        </p:txBody>
      </p:sp>
      <p:pic>
        <p:nvPicPr>
          <p:cNvPr id="8" name="Picture 2" descr="alert, attention, danger, error, exclamation, hanger, message, problem, warning icon">
            <a:extLst>
              <a:ext uri="{FF2B5EF4-FFF2-40B4-BE49-F238E27FC236}">
                <a16:creationId xmlns:a16="http://schemas.microsoft.com/office/drawing/2014/main" id="{7723F3D8-5B2D-4B04-B922-E52C2270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226256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Ð ÐµÐ·ÑÐ»ÑÑÐ°Ñ Ð¿Ð¾ÑÑÐºÑ Ð·Ð¾Ð±ÑÐ°Ð¶ÐµÐ½Ñ Ð·Ð° Ð·Ð°Ð¿Ð¸ÑÐ¾Ð¼ &quot;collective mind&quot;">
            <a:extLst>
              <a:ext uri="{FF2B5EF4-FFF2-40B4-BE49-F238E27FC236}">
                <a16:creationId xmlns:a16="http://schemas.microsoft.com/office/drawing/2014/main" id="{4CB7D88E-5BF3-452D-83A6-E60C39DBE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0582"/>
          <a:stretch/>
        </p:blipFill>
        <p:spPr bwMode="auto">
          <a:xfrm>
            <a:off x="6321977" y="2224272"/>
            <a:ext cx="5800173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4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 колективний інтелект пов'язаний із штучним інтелектом?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 точки зору інформатики </a:t>
            </a:r>
            <a:r>
              <a:rPr lang="uk-UA" sz="2800" b="1" i="1" kern="0" dirty="0">
                <a:solidFill>
                  <a:srgbClr val="FFFF00"/>
                </a:solidFill>
              </a:rPr>
              <a:t>колективний інтелект </a:t>
            </a:r>
            <a:r>
              <a:rPr lang="uk-UA" sz="2800" b="1" i="1" kern="0" dirty="0">
                <a:solidFill>
                  <a:srgbClr val="FFFFFF"/>
                </a:solidFill>
              </a:rPr>
              <a:t>є предметом досліджень частини комп'ютерних наук, у якій проектуються та вивчаються ефективні числові методи розв'язування задач у спосіб, схожий з поведінкою «колективу» живих організмів.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E5962-3479-4655-90BF-114425FB55C7}"/>
              </a:ext>
            </a:extLst>
          </p:cNvPr>
          <p:cNvSpPr txBox="1"/>
          <p:nvPr/>
        </p:nvSpPr>
        <p:spPr>
          <a:xfrm>
            <a:off x="72007" y="3516899"/>
            <a:ext cx="8336701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Досягнення в цій галузі, а саме розроблені алгоритми, застосовують, перш за все, у задачах ефективного пошуку шляху та обсягу (так звана комбінаторна оптимізація, або задача комівояжера).</a:t>
            </a:r>
          </a:p>
        </p:txBody>
      </p:sp>
      <p:pic>
        <p:nvPicPr>
          <p:cNvPr id="8" name="Picture 4" descr="Ð ÐµÐ·ÑÐ»ÑÑÐ°Ñ Ð¿Ð¾ÑÑÐºÑ Ð·Ð¾Ð±ÑÐ°Ð¶ÐµÐ½Ñ Ð·Ð° Ð·Ð°Ð¿Ð¸ÑÐ¾Ð¼ &quot;ÐºÐ¾Ð»ÐµÐºÑÐ¸Ð²Ð½Ð¸Ð¹ ÑÐ½ÑÐµÐ»ÐµÐºÑ&quot;">
            <a:extLst>
              <a:ext uri="{FF2B5EF4-FFF2-40B4-BE49-F238E27FC236}">
                <a16:creationId xmlns:a16="http://schemas.microsoft.com/office/drawing/2014/main" id="{8C28F348-D7BD-47E0-B67E-B18654121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/>
          <a:stretch/>
        </p:blipFill>
        <p:spPr bwMode="auto">
          <a:xfrm>
            <a:off x="8524842" y="3516900"/>
            <a:ext cx="3595150" cy="26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9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Створенням систем (механізмів, якщо йдеться про роботів або комп'ютерні програми), які можуть розв'язувати складні задачі без допомоги людини, займається галузь </a:t>
            </a:r>
            <a:r>
              <a:rPr lang="uk-UA" sz="2800" b="1" i="1" kern="0" dirty="0">
                <a:solidFill>
                  <a:srgbClr val="FFFF00"/>
                </a:solidFill>
              </a:rPr>
              <a:t>штучного інтелекту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EF9FC-AC1B-47D5-B800-F5C600B7423A}"/>
              </a:ext>
            </a:extLst>
          </p:cNvPr>
          <p:cNvSpPr txBox="1"/>
          <p:nvPr/>
        </p:nvSpPr>
        <p:spPr>
          <a:xfrm>
            <a:off x="1403648" y="3129242"/>
            <a:ext cx="5506199" cy="353943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Штучний інтелект </a:t>
            </a:r>
            <a:r>
              <a:rPr lang="uk-UA" sz="2800" b="1" i="1" kern="0" dirty="0">
                <a:solidFill>
                  <a:srgbClr val="FFFFFF"/>
                </a:solidFill>
              </a:rPr>
              <a:t>— (</a:t>
            </a:r>
            <a:r>
              <a:rPr lang="uk-UA" sz="2800" b="1" i="1" kern="0" dirty="0" err="1">
                <a:solidFill>
                  <a:srgbClr val="FFFFFF"/>
                </a:solidFill>
              </a:rPr>
              <a:t>англ</a:t>
            </a:r>
            <a:r>
              <a:rPr lang="uk-UA" sz="2800" b="1" i="1" kern="0" dirty="0">
                <a:solidFill>
                  <a:srgbClr val="FFFFFF"/>
                </a:solidFill>
              </a:rPr>
              <a:t>. </a:t>
            </a:r>
            <a:r>
              <a:rPr lang="en-US" sz="2800" b="1" i="1" kern="0" dirty="0">
                <a:solidFill>
                  <a:srgbClr val="FFFFFF"/>
                </a:solidFill>
              </a:rPr>
              <a:t>Artificial intelligence, AI) — </a:t>
            </a:r>
            <a:r>
              <a:rPr lang="uk-UA" sz="2800" b="1" i="1" kern="0" dirty="0">
                <a:solidFill>
                  <a:srgbClr val="FFFFFF"/>
                </a:solidFill>
              </a:rPr>
              <a:t>це широка галузь комп'ютерних наук, які спрямовано на імітацію інтелекту людини машинами.</a:t>
            </a:r>
          </a:p>
        </p:txBody>
      </p:sp>
      <p:pic>
        <p:nvPicPr>
          <p:cNvPr id="8" name="Picture 2" descr="alert, attention, danger, error, exclamation, hanger, message, problem, warning icon">
            <a:extLst>
              <a:ext uri="{FF2B5EF4-FFF2-40B4-BE49-F238E27FC236}">
                <a16:creationId xmlns:a16="http://schemas.microsoft.com/office/drawing/2014/main" id="{5FD687A5-C860-4074-B318-34B2192BF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316753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Пов’язане зображення">
            <a:extLst>
              <a:ext uri="{FF2B5EF4-FFF2-40B4-BE49-F238E27FC236}">
                <a16:creationId xmlns:a16="http://schemas.microsoft.com/office/drawing/2014/main" id="{F198ABB9-3018-48B0-8FD1-248575B5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8"/>
          <a:stretch/>
        </p:blipFill>
        <p:spPr bwMode="auto">
          <a:xfrm>
            <a:off x="7030252" y="3129984"/>
            <a:ext cx="5091898" cy="35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 колективний інтелект пов'язаний із штучним інтелектом?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Системи колективного інтелекту, як правило, складаються із множини агентів (</a:t>
            </a:r>
            <a:r>
              <a:rPr lang="uk-UA" sz="2800" b="1" i="1" kern="0" dirty="0" err="1">
                <a:solidFill>
                  <a:srgbClr val="FFFFFF"/>
                </a:solidFill>
              </a:rPr>
              <a:t>багатоагентна</a:t>
            </a:r>
            <a:r>
              <a:rPr lang="uk-UA" sz="2800" b="1" i="1" kern="0" dirty="0">
                <a:solidFill>
                  <a:srgbClr val="FFFFFF"/>
                </a:solidFill>
              </a:rPr>
              <a:t> система), що локально взаємодіють як між собою, так із навколишнім середовищем.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DB00580-30BC-40B7-928D-E36C3566C98C}"/>
              </a:ext>
            </a:extLst>
          </p:cNvPr>
          <p:cNvSpPr/>
          <p:nvPr/>
        </p:nvSpPr>
        <p:spPr>
          <a:xfrm>
            <a:off x="72007" y="5097626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kern="0" dirty="0">
                <a:solidFill>
                  <a:srgbClr val="FFFFFF"/>
                </a:solidFill>
              </a:rPr>
              <a:t>колонія мурах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997AB75-096A-47F0-8877-725A7A1E257E}"/>
              </a:ext>
            </a:extLst>
          </p:cNvPr>
          <p:cNvSpPr/>
          <p:nvPr/>
        </p:nvSpPr>
        <p:spPr>
          <a:xfrm>
            <a:off x="3125137" y="5097626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рій бджіл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C9C4974-E5AA-4626-98FB-2CE455EDF7B3}"/>
              </a:ext>
            </a:extLst>
          </p:cNvPr>
          <p:cNvSpPr/>
          <p:nvPr/>
        </p:nvSpPr>
        <p:spPr>
          <a:xfrm>
            <a:off x="6178266" y="5097626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зграя птахів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A15657EC-0D05-48AA-BFCA-85519D90F6AD}"/>
              </a:ext>
            </a:extLst>
          </p:cNvPr>
          <p:cNvSpPr/>
          <p:nvPr/>
        </p:nvSpPr>
        <p:spPr>
          <a:xfrm>
            <a:off x="9229549" y="5099544"/>
            <a:ext cx="2887061" cy="138824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косяк риб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4EBF9-5974-4C26-9BDF-82BAE1C6CA85}"/>
              </a:ext>
            </a:extLst>
          </p:cNvPr>
          <p:cNvSpPr txBox="1"/>
          <p:nvPr/>
        </p:nvSpPr>
        <p:spPr>
          <a:xfrm>
            <a:off x="66468" y="3129258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Самі агенти зазвичай досить прості, але всі разом, локально </a:t>
            </a:r>
            <a:r>
              <a:rPr lang="uk-UA" sz="2800" b="1" i="1" kern="0" dirty="0" err="1">
                <a:solidFill>
                  <a:srgbClr val="FFFFFF"/>
                </a:solidFill>
              </a:rPr>
              <a:t>взаємодіючи</a:t>
            </a:r>
            <a:r>
              <a:rPr lang="uk-UA" sz="2800" b="1" i="1" kern="0" dirty="0">
                <a:solidFill>
                  <a:srgbClr val="FFFFFF"/>
                </a:solidFill>
              </a:rPr>
              <a:t>, створюють так званий колективний інтелект. Прикладом у природі може слугувати:</a:t>
            </a:r>
          </a:p>
        </p:txBody>
      </p:sp>
    </p:spTree>
    <p:extLst>
      <p:ext uri="{BB962C8B-B14F-4D97-AF65-F5344CB8AC3E}">
        <p14:creationId xmlns:p14="http://schemas.microsoft.com/office/powerpoint/2010/main" val="362044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 колективний інтелект пов'язаний із штучним інтелектом?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B7590-EC3E-491F-AF20-38BCBE9B1A82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Розглянемо деякі технології використання колективного інтелекту: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896C6-2503-4705-B5BA-7B6DED5715BC}"/>
              </a:ext>
            </a:extLst>
          </p:cNvPr>
          <p:cNvSpPr txBox="1"/>
          <p:nvPr/>
        </p:nvSpPr>
        <p:spPr>
          <a:xfrm>
            <a:off x="2119745" y="2265668"/>
            <a:ext cx="9999679" cy="83099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 err="1">
                <a:solidFill>
                  <a:srgbClr val="FFFFFF"/>
                </a:solidFill>
              </a:rPr>
              <a:t>Google</a:t>
            </a:r>
            <a:r>
              <a:rPr lang="uk-UA" sz="2400" b="1" i="1" kern="0" dirty="0">
                <a:solidFill>
                  <a:srgbClr val="FFFFFF"/>
                </a:solidFill>
              </a:rPr>
              <a:t> використовує ринки колективних передбачень для внутрішніх потреб компанії.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3381E82-EB92-43BC-8D9C-41069F34D17F}"/>
              </a:ext>
            </a:extLst>
          </p:cNvPr>
          <p:cNvSpPr/>
          <p:nvPr/>
        </p:nvSpPr>
        <p:spPr>
          <a:xfrm>
            <a:off x="72009" y="2265668"/>
            <a:ext cx="1975000" cy="8280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kern="0" dirty="0">
                <a:solidFill>
                  <a:srgbClr val="FFFFFF"/>
                </a:solidFill>
              </a:rPr>
              <a:t>Google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84DC5-1402-4394-B392-5001598225E4}"/>
              </a:ext>
            </a:extLst>
          </p:cNvPr>
          <p:cNvSpPr txBox="1"/>
          <p:nvPr/>
        </p:nvSpPr>
        <p:spPr>
          <a:xfrm>
            <a:off x="2119745" y="3208494"/>
            <a:ext cx="9999679" cy="156966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 одному з експериментів програма-робот, яка збирала прогнози учасників торгів і укладала угоди на основі колективного прогнозу, продемонструвала дохідність більшу, ніж найкращий брокер.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A9D0AD19-780E-4C0F-AD4B-53C1790E051A}"/>
              </a:ext>
            </a:extLst>
          </p:cNvPr>
          <p:cNvSpPr/>
          <p:nvPr/>
        </p:nvSpPr>
        <p:spPr>
          <a:xfrm>
            <a:off x="72009" y="3208494"/>
            <a:ext cx="1975000" cy="156966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Фінансові біржі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2CDE9E-ACF2-467E-B9E8-26FF71753686}"/>
              </a:ext>
            </a:extLst>
          </p:cNvPr>
          <p:cNvSpPr txBox="1"/>
          <p:nvPr/>
        </p:nvSpPr>
        <p:spPr>
          <a:xfrm>
            <a:off x="2119745" y="4889983"/>
            <a:ext cx="9999679" cy="156966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Пошукова система, переглядаючи інтернет-сторінки, збирає знання, створені мільйонами людей, для генерації очікуваних користувачами відповідей на поставлені питання.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F13EAD3-E355-4AA8-A12E-CB31D2673F55}"/>
              </a:ext>
            </a:extLst>
          </p:cNvPr>
          <p:cNvSpPr/>
          <p:nvPr/>
        </p:nvSpPr>
        <p:spPr>
          <a:xfrm>
            <a:off x="72009" y="4889983"/>
            <a:ext cx="1975000" cy="159868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Пошукові системи</a:t>
            </a:r>
          </a:p>
        </p:txBody>
      </p:sp>
    </p:spTree>
    <p:extLst>
      <p:ext uri="{BB962C8B-B14F-4D97-AF65-F5344CB8AC3E}">
        <p14:creationId xmlns:p14="http://schemas.microsoft.com/office/powerpoint/2010/main" val="251821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 колективний інтелект пов'язаний із штучним інтелектом?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A2FB0C-1591-4F5E-9572-9B18811D5883}"/>
              </a:ext>
            </a:extLst>
          </p:cNvPr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 Технології використання колективного інтелекту: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1783F-C0D3-482F-AEEF-69508801E1F3}"/>
              </a:ext>
            </a:extLst>
          </p:cNvPr>
          <p:cNvSpPr txBox="1"/>
          <p:nvPr/>
        </p:nvSpPr>
        <p:spPr>
          <a:xfrm>
            <a:off x="2888673" y="2265668"/>
            <a:ext cx="9230751" cy="120032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Використовує колективний інтелект інтернет-користувачів для створення універсальної енциклопедії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97F247EC-8362-4495-B36D-2553880AFA93}"/>
              </a:ext>
            </a:extLst>
          </p:cNvPr>
          <p:cNvSpPr/>
          <p:nvPr/>
        </p:nvSpPr>
        <p:spPr>
          <a:xfrm>
            <a:off x="72009" y="2265668"/>
            <a:ext cx="2723146" cy="12003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kern="0" dirty="0">
                <a:solidFill>
                  <a:srgbClr val="FFFFFF"/>
                </a:solidFill>
              </a:rPr>
              <a:t>Wikipedia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512B2D-01B5-4B9A-8B7C-E00D7CEEB3CB}"/>
              </a:ext>
            </a:extLst>
          </p:cNvPr>
          <p:cNvSpPr txBox="1"/>
          <p:nvPr/>
        </p:nvSpPr>
        <p:spPr>
          <a:xfrm>
            <a:off x="2888672" y="3580795"/>
            <a:ext cx="9230751" cy="193899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Над розробкою вільного програмного забезпечення працюють багато програмістів, доповнюючи і переробляючи зроблене кожним. У результаті отримуємо продукт колективного інтелекту.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4ADA2271-9012-471A-BF34-AD39B759FB68}"/>
              </a:ext>
            </a:extLst>
          </p:cNvPr>
          <p:cNvSpPr/>
          <p:nvPr/>
        </p:nvSpPr>
        <p:spPr>
          <a:xfrm>
            <a:off x="72008" y="3580794"/>
            <a:ext cx="2723146" cy="193899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Вільне програмне забезпечення</a:t>
            </a:r>
          </a:p>
        </p:txBody>
      </p:sp>
    </p:spTree>
    <p:extLst>
      <p:ext uri="{BB962C8B-B14F-4D97-AF65-F5344CB8AC3E}">
        <p14:creationId xmlns:p14="http://schemas.microsoft.com/office/powerpoint/2010/main" val="128234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Як колективний інтелект пов'язаний із штучним інтелектом?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B2108-8665-4088-BBE9-83DA9B3AFCC8}"/>
              </a:ext>
            </a:extLst>
          </p:cNvPr>
          <p:cNvSpPr txBox="1"/>
          <p:nvPr/>
        </p:nvSpPr>
        <p:spPr>
          <a:xfrm>
            <a:off x="72008" y="1196763"/>
            <a:ext cx="4645465" cy="440120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За </a:t>
            </a:r>
            <a:r>
              <a:rPr lang="uk-UA" sz="2800" b="1" i="1" kern="0" dirty="0" err="1">
                <a:solidFill>
                  <a:srgbClr val="FFFFFF"/>
                </a:solidFill>
              </a:rPr>
              <a:t>Ілоном</a:t>
            </a:r>
            <a:r>
              <a:rPr lang="uk-UA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 err="1">
                <a:solidFill>
                  <a:srgbClr val="FFFFFF"/>
                </a:solidFill>
              </a:rPr>
              <a:t>Маском</a:t>
            </a:r>
            <a:r>
              <a:rPr lang="uk-UA" sz="2800" b="1" i="1" kern="0" dirty="0">
                <a:solidFill>
                  <a:srgbClr val="FFFFFF"/>
                </a:solidFill>
              </a:rPr>
              <a:t>, злиття колективного інтелекту людей із штучним інтелектом роботів наблизить людство до розв'язання надскладної задачі прогнозування майбутнього.</a:t>
            </a:r>
          </a:p>
        </p:txBody>
      </p:sp>
      <p:pic>
        <p:nvPicPr>
          <p:cNvPr id="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A8CC359A-EC33-44DF-90D8-9C6DA2699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r="3993" b="4271"/>
          <a:stretch/>
        </p:blipFill>
        <p:spPr bwMode="auto">
          <a:xfrm>
            <a:off x="4894119" y="1196763"/>
            <a:ext cx="7107382" cy="508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91CA5E-B517-4B75-85A1-7D7F9BF7E904}"/>
              </a:ext>
            </a:extLst>
          </p:cNvPr>
          <p:cNvSpPr txBox="1"/>
          <p:nvPr/>
        </p:nvSpPr>
        <p:spPr>
          <a:xfrm>
            <a:off x="72007" y="5754756"/>
            <a:ext cx="4645465" cy="523220"/>
          </a:xfrm>
          <a:prstGeom prst="wedgeRectCallout">
            <a:avLst>
              <a:gd name="adj1" fmla="val 71323"/>
              <a:gd name="adj2" fmla="val -116236"/>
            </a:avLst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Ілон </a:t>
            </a:r>
            <a:r>
              <a:rPr lang="uk-UA" sz="2800" b="1" i="1" kern="0" dirty="0" err="1">
                <a:solidFill>
                  <a:srgbClr val="FFFFFF"/>
                </a:solidFill>
              </a:rPr>
              <a:t>Маск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3882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700" b="1" i="1" kern="0" dirty="0">
                <a:solidFill>
                  <a:srgbClr val="FFFF00"/>
                </a:solidFill>
              </a:rPr>
              <a:t>Інтернет речей </a:t>
            </a:r>
            <a:r>
              <a:rPr lang="uk-UA" sz="2700" b="1" i="1" kern="0" dirty="0">
                <a:solidFill>
                  <a:srgbClr val="FFFFFF"/>
                </a:solidFill>
              </a:rPr>
              <a:t>— це концепція обчислювальної мережі фізичних предметів (тобто власне речей), які </a:t>
            </a:r>
            <a:r>
              <a:rPr lang="uk-UA" sz="2700" b="1" i="1" kern="0" dirty="0" err="1">
                <a:solidFill>
                  <a:srgbClr val="FFFFFF"/>
                </a:solidFill>
              </a:rPr>
              <a:t>оснащено</a:t>
            </a:r>
            <a:r>
              <a:rPr lang="uk-UA" sz="2700" b="1" i="1" kern="0" dirty="0">
                <a:solidFill>
                  <a:srgbClr val="FFFFFF"/>
                </a:solidFill>
              </a:rPr>
              <a:t> деякими технологіями для взаємодії один з одним.</a:t>
            </a:r>
          </a:p>
        </p:txBody>
      </p:sp>
      <p:pic>
        <p:nvPicPr>
          <p:cNvPr id="8" name="Picture 2" descr="Результат пошуку зображень за запитом &quot;кількість пристроїв в інтернеті&quot;">
            <a:extLst>
              <a:ext uri="{FF2B5EF4-FFF2-40B4-BE49-F238E27FC236}">
                <a16:creationId xmlns:a16="http://schemas.microsoft.com/office/drawing/2014/main" id="{522C173B-DA21-4A7B-A1EF-FB03072AE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 b="20001"/>
          <a:stretch/>
        </p:blipFill>
        <p:spPr bwMode="auto">
          <a:xfrm>
            <a:off x="69849" y="2673029"/>
            <a:ext cx="12050141" cy="383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Це концепція комунікації об'єктів («речей»), які використовують технології для взаємодії між собою та з навколишнім середовищем.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E2266-CF07-461B-874D-4F53E5EDAE2A}"/>
              </a:ext>
            </a:extLst>
          </p:cNvPr>
          <p:cNvSpPr txBox="1"/>
          <p:nvPr/>
        </p:nvSpPr>
        <p:spPr>
          <a:xfrm>
            <a:off x="70929" y="2667344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Також ця концепція передбачає виконання пристроями певних дій без втручання людини. Таким чином, усі пристрої: 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592F42B2-93CB-4613-B2B0-AF294C4DCA39}"/>
              </a:ext>
            </a:extLst>
          </p:cNvPr>
          <p:cNvSpPr/>
          <p:nvPr/>
        </p:nvSpPr>
        <p:spPr>
          <a:xfrm>
            <a:off x="70929" y="4137926"/>
            <a:ext cx="3973050" cy="86770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 </a:t>
            </a:r>
            <a:r>
              <a:rPr lang="uk-UA" sz="2800" b="1" i="1" kern="0" dirty="0">
                <a:solidFill>
                  <a:srgbClr val="FFFFFF"/>
                </a:solidFill>
              </a:rPr>
              <a:t>в будинках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506BE155-35BB-4FDE-A355-7A4889793DB1}"/>
              </a:ext>
            </a:extLst>
          </p:cNvPr>
          <p:cNvSpPr/>
          <p:nvPr/>
        </p:nvSpPr>
        <p:spPr>
          <a:xfrm>
            <a:off x="4110554" y="4137926"/>
            <a:ext cx="3973050" cy="86770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 автомобілях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84510F07-1EFE-4D29-BDAB-57407B921367}"/>
              </a:ext>
            </a:extLst>
          </p:cNvPr>
          <p:cNvSpPr/>
          <p:nvPr/>
        </p:nvSpPr>
        <p:spPr>
          <a:xfrm>
            <a:off x="8150179" y="4137926"/>
            <a:ext cx="3973050" cy="86770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користувачеві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BABE8-2E99-42A5-B598-4DE69C675723}"/>
              </a:ext>
            </a:extLst>
          </p:cNvPr>
          <p:cNvSpPr txBox="1"/>
          <p:nvPr/>
        </p:nvSpPr>
        <p:spPr>
          <a:xfrm>
            <a:off x="87028" y="5114030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Виконують обробку даних, їх аналіз й обмін між собою та, залежно від результатів, приймають рішення й виконують певні дії.</a:t>
            </a:r>
          </a:p>
        </p:txBody>
      </p:sp>
    </p:spTree>
    <p:extLst>
      <p:ext uri="{BB962C8B-B14F-4D97-AF65-F5344CB8AC3E}">
        <p14:creationId xmlns:p14="http://schemas.microsoft.com/office/powerpoint/2010/main" val="206216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8020A3-E044-454B-B4BD-DE971BCF6862}"/>
              </a:ext>
            </a:extLst>
          </p:cNvPr>
          <p:cNvSpPr txBox="1"/>
          <p:nvPr/>
        </p:nvSpPr>
        <p:spPr>
          <a:xfrm>
            <a:off x="1403648" y="1196752"/>
            <a:ext cx="10718502" cy="224676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Інтернет речей </a:t>
            </a:r>
            <a:r>
              <a:rPr lang="uk-UA" sz="2800" b="1" i="1" kern="0" dirty="0">
                <a:solidFill>
                  <a:srgbClr val="FFFFFF"/>
                </a:solidFill>
              </a:rPr>
              <a:t>(</a:t>
            </a:r>
            <a:r>
              <a:rPr lang="en-US" sz="2800" b="1" i="1" kern="0" dirty="0">
                <a:solidFill>
                  <a:srgbClr val="FFFFFF"/>
                </a:solidFill>
              </a:rPr>
              <a:t>Internet of Things, </a:t>
            </a:r>
            <a:r>
              <a:rPr lang="uk-UA" sz="2800" b="1" i="1" kern="0" dirty="0">
                <a:solidFill>
                  <a:srgbClr val="FFFFFF"/>
                </a:solidFill>
              </a:rPr>
              <a:t>скорочено </a:t>
            </a:r>
            <a:r>
              <a:rPr lang="en-US" sz="2800" b="1" i="1" kern="0" dirty="0">
                <a:solidFill>
                  <a:srgbClr val="FFFFFF"/>
                </a:solidFill>
              </a:rPr>
              <a:t>IoT) — </a:t>
            </a:r>
            <a:r>
              <a:rPr lang="uk-UA" sz="2800" b="1" i="1" kern="0" dirty="0">
                <a:solidFill>
                  <a:srgbClr val="FFFFFF"/>
                </a:solidFill>
              </a:rPr>
              <a:t>це глобальна мережа підключених до Інтернету фізичних пристроїв — «речей», оснащених сенсорами, датчиками та пристроями передачі інформаційних даних. </a:t>
            </a:r>
          </a:p>
        </p:txBody>
      </p:sp>
      <p:pic>
        <p:nvPicPr>
          <p:cNvPr id="8" name="Picture 2" descr="alert, attention, danger, error, exclamation, hanger, message, problem, warning icon">
            <a:extLst>
              <a:ext uri="{FF2B5EF4-FFF2-40B4-BE49-F238E27FC236}">
                <a16:creationId xmlns:a16="http://schemas.microsoft.com/office/drawing/2014/main" id="{3FE5A22C-6BDE-4F7A-8039-DDBBAE27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0" y="1235044"/>
            <a:ext cx="12192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1A8CE8-9543-4EF1-B4A0-6AD316296656}"/>
              </a:ext>
            </a:extLst>
          </p:cNvPr>
          <p:cNvSpPr txBox="1"/>
          <p:nvPr/>
        </p:nvSpPr>
        <p:spPr>
          <a:xfrm>
            <a:off x="1403648" y="3443521"/>
            <a:ext cx="5147981" cy="310854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Ці пристрої об'єднано за допомогою підключення до центрів контролю, управління й опрацювання інформаційних даних.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81D708-55C4-4315-BC95-661CA61A5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82" t="7286" r="15682" b="3643"/>
          <a:stretch/>
        </p:blipFill>
        <p:spPr>
          <a:xfrm>
            <a:off x="6730739" y="3565649"/>
            <a:ext cx="5391412" cy="298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Інтернет речей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D8F4B5-078C-47FE-8E92-A1DD8DF14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3" y="1801824"/>
            <a:ext cx="1205283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Інтернет речей об'єднує реальні речі у віртуальні системи, здатні вирішувати абсолютно різні завдання. Ключова ідея концепції: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52872C7-8509-457A-B0EC-4415C72337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0169221"/>
              </p:ext>
            </p:extLst>
          </p:nvPr>
        </p:nvGraphicFramePr>
        <p:xfrm>
          <a:off x="247202" y="2658359"/>
          <a:ext cx="11874948" cy="3866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634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27BCB7-FBBD-41AB-92A8-25BB82837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DE27BCB7-FBBD-41AB-92A8-25BB82837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E98724-F0BF-42B0-9DD4-2E7B48009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DDE98724-F0BF-42B0-9DD4-2E7B480097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948475-3A72-4282-A7E2-E1FA6E740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BD948475-3A72-4282-A7E2-E1FA6E740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679B1A-FF17-4F85-9F41-FE26B7B9FE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35679B1A-FF17-4F85-9F41-FE26B7B9FE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45D2C8-A92A-4865-87E9-A87784D2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dgm id="{1145D2C8-A92A-4865-87E9-A87784D2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" y="1196763"/>
            <a:ext cx="4877063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реалізації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 необхідна екосистема, яка включала б у себе: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A0439D00-C84F-4DFF-B415-1D77AA32A7BC}"/>
              </a:ext>
            </a:extLst>
          </p:cNvPr>
          <p:cNvSpPr/>
          <p:nvPr/>
        </p:nvSpPr>
        <p:spPr>
          <a:xfrm>
            <a:off x="72008" y="3169204"/>
            <a:ext cx="3973050" cy="28501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«розумні речі» —  різні пристрої, оснащені датчиками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F7533EEF-DEDD-40A9-9C7B-94FBF3570C7D}"/>
              </a:ext>
            </a:extLst>
          </p:cNvPr>
          <p:cNvSpPr/>
          <p:nvPr/>
        </p:nvSpPr>
        <p:spPr>
          <a:xfrm>
            <a:off x="4112710" y="3169204"/>
            <a:ext cx="3973050" cy="28501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мережу доступу і передачі інформаційних даних (мобільні або фіксовані — не важливо)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A4EDB705-00C6-4773-8E0B-BF39A5050396}"/>
              </a:ext>
            </a:extLst>
          </p:cNvPr>
          <p:cNvSpPr/>
          <p:nvPr/>
        </p:nvSpPr>
        <p:spPr>
          <a:xfrm>
            <a:off x="8151258" y="3169204"/>
            <a:ext cx="3973050" cy="285011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платформи для управління мережею, пристроями та додатками</a:t>
            </a:r>
          </a:p>
        </p:txBody>
      </p:sp>
      <p:pic>
        <p:nvPicPr>
          <p:cNvPr id="20484" name="Picture 4" descr="Ð ÐµÐ·ÑÐ»ÑÑÐ°Ñ Ð¿Ð¾ÑÑÐºÑ Ð·Ð¾Ð±ÑÐ°Ð¶ÐµÐ½Ñ Ð·Ð° Ð·Ð°Ð¿Ð¸ÑÐ¾Ð¼ &quot;iot icon&quot;">
            <a:extLst>
              <a:ext uri="{FF2B5EF4-FFF2-40B4-BE49-F238E27FC236}">
                <a16:creationId xmlns:a16="http://schemas.microsoft.com/office/drawing/2014/main" id="{15EFC592-419E-4788-ADDE-BE68CF64D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 b="29336"/>
          <a:stretch/>
        </p:blipFill>
        <p:spPr bwMode="auto">
          <a:xfrm>
            <a:off x="9071202" y="1196763"/>
            <a:ext cx="2901158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FE4D00F8-4908-4D28-A439-726659751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090" y="1196763"/>
            <a:ext cx="3834094" cy="18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5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AE1B0A65-BE8A-458F-AD92-D0B240670D3E}"/>
              </a:ext>
            </a:extLst>
          </p:cNvPr>
          <p:cNvGrpSpPr/>
          <p:nvPr/>
        </p:nvGrpSpPr>
        <p:grpSpPr>
          <a:xfrm>
            <a:off x="69850" y="1194995"/>
            <a:ext cx="12009710" cy="5500822"/>
            <a:chOff x="112440" y="2732347"/>
            <a:chExt cx="12009710" cy="550082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28F3A2-310A-4099-B068-0ED847754BFE}"/>
                </a:ext>
              </a:extLst>
            </p:cNvPr>
            <p:cNvSpPr txBox="1"/>
            <p:nvPr/>
          </p:nvSpPr>
          <p:spPr>
            <a:xfrm>
              <a:off x="112440" y="3317122"/>
              <a:ext cx="9187272" cy="3970318"/>
            </a:xfrm>
            <a:prstGeom prst="rect">
              <a:avLst/>
            </a:prstGeom>
            <a:solidFill>
              <a:srgbClr val="19426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lvl="0" indent="457189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chemeClr val="bg1"/>
                  </a:solidFill>
                </a:rPr>
                <a:t>Термін «штучний інтелект» ще в 1956 р. увів професор Дартмутського коледжу </a:t>
              </a:r>
              <a:r>
                <a:rPr lang="uk-UA" sz="2800" b="1" i="1" kern="0" dirty="0">
                  <a:solidFill>
                    <a:srgbClr val="FFFF00"/>
                  </a:solidFill>
                </a:rPr>
                <a:t>Джон </a:t>
              </a:r>
              <a:r>
                <a:rPr lang="uk-UA" sz="2800" b="1" i="1" kern="0" dirty="0" err="1">
                  <a:solidFill>
                    <a:srgbClr val="FFFF00"/>
                  </a:solidFill>
                </a:rPr>
                <a:t>МакКарті</a:t>
              </a:r>
              <a:r>
                <a:rPr lang="uk-UA" sz="2800" b="1" i="1" kern="0" dirty="0">
                  <a:solidFill>
                    <a:schemeClr val="bg1"/>
                  </a:solidFill>
                </a:rPr>
                <a:t>, коли очолив невелику команду вчених, аби визначити, чи можуть машини вчитися, як діти, методом спроб і помилок, урешті розвинувши формальне мислення. Фактично проект базувався на намірі з'ясувати, як змусити машини «використовувати мову,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38C405-11ED-4AD1-86FF-114255A0E5F4}"/>
                </a:ext>
              </a:extLst>
            </p:cNvPr>
            <p:cNvSpPr txBox="1"/>
            <p:nvPr/>
          </p:nvSpPr>
          <p:spPr>
            <a:xfrm>
              <a:off x="112440" y="2732347"/>
              <a:ext cx="2984051" cy="5847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lvl="0" indent="457189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3200" b="1" i="1" kern="0" dirty="0">
                  <a:solidFill>
                    <a:schemeClr val="bg1"/>
                  </a:solidFill>
                </a:rPr>
                <a:t>Цікаво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775621-317C-42FD-9336-2FDCDDFCC912}"/>
                </a:ext>
              </a:extLst>
            </p:cNvPr>
            <p:cNvSpPr txBox="1"/>
            <p:nvPr/>
          </p:nvSpPr>
          <p:spPr>
            <a:xfrm>
              <a:off x="112440" y="7279062"/>
              <a:ext cx="12009710" cy="954107"/>
            </a:xfrm>
            <a:prstGeom prst="rect">
              <a:avLst/>
            </a:prstGeom>
            <a:solidFill>
              <a:srgbClr val="19426B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lvl="0" algn="just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uk-UA" sz="2800" b="1" i="1" kern="0" dirty="0">
                  <a:solidFill>
                    <a:schemeClr val="bg1"/>
                  </a:solidFill>
                </a:rPr>
                <a:t>абстрактні форми, вирішувати ті проблеми, які зазвичай вирішують люди, та вдосконалюватись».</a:t>
              </a:r>
            </a:p>
          </p:txBody>
        </p:sp>
      </p:grpSp>
      <p:pic>
        <p:nvPicPr>
          <p:cNvPr id="3076" name="Picture 4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A98527D4-8122-4A59-BDEE-B6D682BCC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/>
          <a:stretch/>
        </p:blipFill>
        <p:spPr bwMode="auto">
          <a:xfrm>
            <a:off x="9330605" y="1779770"/>
            <a:ext cx="2748954" cy="389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4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 розвитком мережі Інтернет і бездротових технологій стали реальністю «комунікації в будь-який час», використання смартфонів і планшетів дало змогу реалізувати принцип «комунікації в будь-якому місці». </a:t>
            </a:r>
          </a:p>
        </p:txBody>
      </p:sp>
      <p:pic>
        <p:nvPicPr>
          <p:cNvPr id="7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F882AB5B-468E-4C95-BD95-1B2517FEE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722" y="3129258"/>
            <a:ext cx="3779427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FA0FB0-87AF-4FCC-A0B5-436C53A05D90}"/>
              </a:ext>
            </a:extLst>
          </p:cNvPr>
          <p:cNvSpPr txBox="1"/>
          <p:nvPr/>
        </p:nvSpPr>
        <p:spPr>
          <a:xfrm>
            <a:off x="69851" y="3129258"/>
            <a:ext cx="8112615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 додає новий вимір і третій ступінь свободи в просторі комунікацій — «комунікації з будь-якою сутністю», чи то комп'ютери, люди чи пристрої. Також принципово новим явищем стає «самостійний» обмін інформаційними даними між пристроями різних типів.</a:t>
            </a:r>
          </a:p>
        </p:txBody>
      </p:sp>
    </p:spTree>
    <p:extLst>
      <p:ext uri="{BB962C8B-B14F-4D97-AF65-F5344CB8AC3E}">
        <p14:creationId xmlns:p14="http://schemas.microsoft.com/office/powerpoint/2010/main" val="350815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Базовими способами комунікацій між пристроями можуть бути: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90F6540C-6B6B-4980-863F-2020A422B8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01628"/>
              </p:ext>
            </p:extLst>
          </p:nvPr>
        </p:nvGraphicFramePr>
        <p:xfrm>
          <a:off x="126385" y="2064469"/>
          <a:ext cx="11901492" cy="4317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863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7" grpId="0" uiExpand="1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Умовно можна розділити всі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FF"/>
                </a:solidFill>
              </a:rPr>
              <a:t>-проекти на дві групи залежно від типу комунікації пристроїв: і. 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33009135-C147-4258-84E7-6C6F8AA6E698}"/>
              </a:ext>
            </a:extLst>
          </p:cNvPr>
          <p:cNvSpPr/>
          <p:nvPr/>
        </p:nvSpPr>
        <p:spPr>
          <a:xfrm>
            <a:off x="72008" y="2243424"/>
            <a:ext cx="5972332" cy="8108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масові</a:t>
            </a:r>
            <a:r>
              <a:rPr lang="uk-UA" sz="2800" b="1" i="1" kern="0" dirty="0">
                <a:solidFill>
                  <a:srgbClr val="FFFFFF"/>
                </a:solidFill>
              </a:rPr>
              <a:t> (</a:t>
            </a:r>
            <a:r>
              <a:rPr lang="en-US" sz="2800" b="1" i="1" kern="0" dirty="0">
                <a:solidFill>
                  <a:srgbClr val="FFFFFF"/>
                </a:solidFill>
              </a:rPr>
              <a:t>Massive MTC)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3EF0E837-3486-42AC-96B1-E71DE8CCAFCE}"/>
              </a:ext>
            </a:extLst>
          </p:cNvPr>
          <p:cNvSpPr/>
          <p:nvPr/>
        </p:nvSpPr>
        <p:spPr>
          <a:xfrm>
            <a:off x="6151978" y="2243424"/>
            <a:ext cx="5972332" cy="810861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критичні</a:t>
            </a:r>
            <a:r>
              <a:rPr lang="uk-UA" sz="2800" b="1" i="1" kern="0" dirty="0">
                <a:solidFill>
                  <a:srgbClr val="FFFFFF"/>
                </a:solidFill>
              </a:rPr>
              <a:t> (</a:t>
            </a:r>
            <a:r>
              <a:rPr lang="en-US" sz="2800" b="1" i="1" kern="0" dirty="0">
                <a:solidFill>
                  <a:srgbClr val="FFFFFF"/>
                </a:solidFill>
              </a:rPr>
              <a:t>Critical </a:t>
            </a:r>
            <a:r>
              <a:rPr lang="uk-UA" sz="2800" b="1" i="1" kern="0" dirty="0">
                <a:solidFill>
                  <a:srgbClr val="FFFFFF"/>
                </a:solidFill>
              </a:rPr>
              <a:t>МТС)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C9FA1-AC23-42F8-A3CE-12886DF940A1}"/>
              </a:ext>
            </a:extLst>
          </p:cNvPr>
          <p:cNvSpPr txBox="1"/>
          <p:nvPr/>
        </p:nvSpPr>
        <p:spPr>
          <a:xfrm>
            <a:off x="70929" y="3166964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Перед кожним типом стоять свої завдання, і кожний з них має свої вимоги до мережі.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950AAC-3173-407D-B12E-418B87235330}"/>
              </a:ext>
            </a:extLst>
          </p:cNvPr>
          <p:cNvSpPr txBox="1"/>
          <p:nvPr/>
        </p:nvSpPr>
        <p:spPr>
          <a:xfrm>
            <a:off x="70929" y="4233750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Масові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00"/>
                </a:solidFill>
              </a:rPr>
              <a:t>-проекти </a:t>
            </a:r>
            <a:r>
              <a:rPr lang="uk-UA" sz="2800" b="1" i="1" kern="0" dirty="0">
                <a:solidFill>
                  <a:srgbClr val="FFFFFF"/>
                </a:solidFill>
              </a:rPr>
              <a:t>— це «розумні» будинки, лічильники, рішення для відстеження вантажоперевезень або сільського господарства тощо. Такі рішення передбачають передачу невеликої кількості даних від величезної кількості сенсорів.</a:t>
            </a:r>
          </a:p>
        </p:txBody>
      </p:sp>
    </p:spTree>
    <p:extLst>
      <p:ext uri="{BB962C8B-B14F-4D97-AF65-F5344CB8AC3E}">
        <p14:creationId xmlns:p14="http://schemas.microsoft.com/office/powerpoint/2010/main" val="38825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Також </a:t>
            </a:r>
            <a:r>
              <a:rPr lang="uk-UA" sz="2800" b="1" i="1" kern="0" dirty="0">
                <a:solidFill>
                  <a:srgbClr val="FFFF00"/>
                </a:solidFill>
              </a:rPr>
              <a:t>масові </a:t>
            </a:r>
            <a:r>
              <a:rPr lang="uk-UA" sz="2800" b="1" i="1" kern="0" dirty="0" err="1">
                <a:solidFill>
                  <a:srgbClr val="FFFF00"/>
                </a:solidFill>
              </a:rPr>
              <a:t>ІоТ</a:t>
            </a:r>
            <a:r>
              <a:rPr lang="uk-UA" sz="2800" b="1" i="1" kern="0" dirty="0">
                <a:solidFill>
                  <a:srgbClr val="FFFF00"/>
                </a:solidFill>
              </a:rPr>
              <a:t>-проекти </a:t>
            </a:r>
            <a:r>
              <a:rPr lang="uk-UA" sz="2800" b="1" i="1" kern="0" dirty="0">
                <a:solidFill>
                  <a:srgbClr val="FFFFFF"/>
                </a:solidFill>
              </a:rPr>
              <a:t>характеризуються некритичністю гарантованої передачі—отримання інформації. Якщо один раз за будь-якої причини інформацію з лічильника не отримали — нічого</a:t>
            </a:r>
          </a:p>
        </p:txBody>
      </p:sp>
      <p:pic>
        <p:nvPicPr>
          <p:cNvPr id="7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9B9054E7-8FB4-401F-B865-44F40DDCD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0"/>
          <a:stretch/>
        </p:blipFill>
        <p:spPr bwMode="auto">
          <a:xfrm>
            <a:off x="6179156" y="3120237"/>
            <a:ext cx="5469496" cy="34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283732-8A5C-4CC7-96D5-DF91AE016B5D}"/>
              </a:ext>
            </a:extLst>
          </p:cNvPr>
          <p:cNvSpPr txBox="1"/>
          <p:nvPr/>
        </p:nvSpPr>
        <p:spPr>
          <a:xfrm>
            <a:off x="72008" y="3012645"/>
            <a:ext cx="5357831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страшного, оскільки дані будуть оновлені під час наступного сеансу передачі. Основні вимоги тут — низька вартість пристроїв і їх мінімальне енергоспоживання.</a:t>
            </a:r>
          </a:p>
        </p:txBody>
      </p:sp>
    </p:spTree>
    <p:extLst>
      <p:ext uri="{BB962C8B-B14F-4D97-AF65-F5344CB8AC3E}">
        <p14:creationId xmlns:p14="http://schemas.microsoft.com/office/powerpoint/2010/main" val="164930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Що стосується рішень на основі «</a:t>
            </a:r>
            <a:r>
              <a:rPr lang="uk-UA" sz="2800" b="1" i="1" kern="0" dirty="0">
                <a:solidFill>
                  <a:srgbClr val="FFFF00"/>
                </a:solidFill>
              </a:rPr>
              <a:t>критичної</a:t>
            </a:r>
            <a:r>
              <a:rPr lang="uk-UA" sz="2800" b="1" i="1" kern="0" dirty="0">
                <a:solidFill>
                  <a:srgbClr val="FFFFFF"/>
                </a:solidFill>
              </a:rPr>
              <a:t>» машинної комунікації, у них абсолютно інші запити. Насамперед — це </a:t>
            </a:r>
            <a:r>
              <a:rPr lang="uk-UA" sz="2800" b="1" i="1" kern="0" dirty="0" err="1">
                <a:solidFill>
                  <a:srgbClr val="FFFFFF"/>
                </a:solidFill>
              </a:rPr>
              <a:t>ультранизька</a:t>
            </a:r>
            <a:r>
              <a:rPr lang="uk-UA" sz="2800" b="1" i="1" kern="0" dirty="0">
                <a:solidFill>
                  <a:srgbClr val="FFFFFF"/>
                </a:solidFill>
              </a:rPr>
              <a:t> затримка передачі сигналу (менше 5 </a:t>
            </a:r>
            <a:r>
              <a:rPr lang="uk-UA" sz="2800" b="1" i="1" kern="0" dirty="0" err="1">
                <a:solidFill>
                  <a:srgbClr val="FFFFFF"/>
                </a:solidFill>
              </a:rPr>
              <a:t>мсек</a:t>
            </a:r>
            <a:r>
              <a:rPr lang="uk-UA" sz="2800" b="1" i="1" kern="0" dirty="0">
                <a:solidFill>
                  <a:srgbClr val="FFFFFF"/>
                </a:solidFill>
              </a:rPr>
              <a:t>) і надвисока надійність мережі. Такі додатки називаються «критичними», оскільки при їх реалізації від роботи мережі залежить безпека й навіть життя користувача. Прикладами таких додатків можуть бути: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154CAF17-9691-4880-8616-BFBBDF97DABB}"/>
              </a:ext>
            </a:extLst>
          </p:cNvPr>
          <p:cNvSpPr/>
          <p:nvPr/>
        </p:nvSpPr>
        <p:spPr>
          <a:xfrm>
            <a:off x="77547" y="4852528"/>
            <a:ext cx="2887061" cy="15009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kern="0" dirty="0">
                <a:solidFill>
                  <a:srgbClr val="FFFFFF"/>
                </a:solidFill>
              </a:rPr>
              <a:t>автономні автомобілі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14C27031-2A23-4FEB-BBC2-79546632E2C2}"/>
              </a:ext>
            </a:extLst>
          </p:cNvPr>
          <p:cNvSpPr/>
          <p:nvPr/>
        </p:nvSpPr>
        <p:spPr>
          <a:xfrm>
            <a:off x="3130677" y="4852528"/>
            <a:ext cx="2887061" cy="15009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керування транспортними потоками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8191B7D-5022-443B-BFC4-3D683BB021F8}"/>
              </a:ext>
            </a:extLst>
          </p:cNvPr>
          <p:cNvSpPr/>
          <p:nvPr/>
        </p:nvSpPr>
        <p:spPr>
          <a:xfrm>
            <a:off x="6183806" y="4852528"/>
            <a:ext cx="2887061" cy="15009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віддалена хірургія 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CAC756E-35B5-43FB-A5AF-E3148BCF43F3}"/>
              </a:ext>
            </a:extLst>
          </p:cNvPr>
          <p:cNvSpPr/>
          <p:nvPr/>
        </p:nvSpPr>
        <p:spPr>
          <a:xfrm>
            <a:off x="9235089" y="4854446"/>
            <a:ext cx="2887061" cy="15009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управління промисловим обладнанням</a:t>
            </a:r>
          </a:p>
        </p:txBody>
      </p:sp>
    </p:spTree>
    <p:extLst>
      <p:ext uri="{BB962C8B-B14F-4D97-AF65-F5344CB8AC3E}">
        <p14:creationId xmlns:p14="http://schemas.microsoft.com/office/powerpoint/2010/main" val="38012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B0759-D1D9-4986-AD78-90E02892FD77}"/>
              </a:ext>
            </a:extLst>
          </p:cNvPr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Безперечно, для активного використання цих ідей суспільству потрібний дуже швидкісний Інтернет, який може забезпечити впровадження мереж п'ятого покоління </a:t>
            </a:r>
            <a:r>
              <a:rPr lang="uk-UA" sz="2800" b="1" i="1" kern="0" dirty="0">
                <a:solidFill>
                  <a:srgbClr val="FFFF00"/>
                </a:solidFill>
              </a:rPr>
              <a:t>5</a:t>
            </a:r>
            <a:r>
              <a:rPr lang="en-US" sz="2800" b="1" i="1" kern="0" dirty="0">
                <a:solidFill>
                  <a:srgbClr val="FFFF00"/>
                </a:solidFill>
              </a:rPr>
              <a:t>G</a:t>
            </a:r>
            <a:r>
              <a:rPr lang="en-US" sz="2800" b="1" i="1" kern="0" dirty="0">
                <a:solidFill>
                  <a:srgbClr val="FFFFFF"/>
                </a:solidFill>
              </a:rPr>
              <a:t>. </a:t>
            </a:r>
            <a:r>
              <a:rPr lang="uk-UA" sz="2800" b="1" i="1" kern="0" dirty="0">
                <a:solidFill>
                  <a:srgbClr val="FFFFFF"/>
                </a:solidFill>
              </a:rPr>
              <a:t>Це сприятиме: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048CE46-AED5-453B-A0F8-1045F6D4D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9002220"/>
              </p:ext>
            </p:extLst>
          </p:nvPr>
        </p:nvGraphicFramePr>
        <p:xfrm>
          <a:off x="4478483" y="3132426"/>
          <a:ext cx="7549393" cy="3626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92A32B-8C09-4811-9C79-328B32D550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9" y="3132426"/>
            <a:ext cx="4406474" cy="33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C7661E35-6C55-4B51-BE17-D9D67599F3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27878C57-BBF6-4C22-88FA-1C3D49337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graphicEl>
                                              <a:dgm id="{EE2EA9E0-CBE5-43E4-BB02-325D16862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E63EBB38-5984-4F74-98F1-254621592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>
                                            <p:graphicEl>
                                              <a:dgm id="{AD2F74AD-5B6A-4346-8349-090AC68FEE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graphicEl>
                                              <a:dgm id="{D13D7DA6-9D1E-4150-A6AE-C6ABC3616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46297F79-2755-4E7F-87B4-88629DD167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AA2029A9-878F-42BF-A694-5944B1AD98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">
                                            <p:graphicEl>
                                              <a:dgm id="{E97A966C-ADE1-481C-9602-29D743F1F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8" grpId="0" uiExpand="1">
        <p:bldSub>
          <a:bldDgm bld="one"/>
        </p:bldSub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Фундаментальними характеристиками Інтернету    речей є такі: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98013-4A3F-474F-8AEE-3E4334BD55C0}"/>
              </a:ext>
            </a:extLst>
          </p:cNvPr>
          <p:cNvSpPr txBox="1"/>
          <p:nvPr/>
        </p:nvSpPr>
        <p:spPr>
          <a:xfrm>
            <a:off x="3318234" y="2278064"/>
            <a:ext cx="8801189" cy="800219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300" b="1" i="1" kern="0" dirty="0">
                <a:solidFill>
                  <a:srgbClr val="FFFFFF"/>
                </a:solidFill>
              </a:rPr>
              <a:t>Усі пристрої взаємодіють через глобальну або локальну інфраструктуру інформаційного обміну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76B9CE1-9F7F-4981-8C3B-49687232583B}"/>
              </a:ext>
            </a:extLst>
          </p:cNvPr>
          <p:cNvSpPr/>
          <p:nvPr/>
        </p:nvSpPr>
        <p:spPr>
          <a:xfrm>
            <a:off x="72008" y="2278063"/>
            <a:ext cx="3161386" cy="79105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>
                <a:solidFill>
                  <a:srgbClr val="FFFFFF"/>
                </a:solidFill>
              </a:rPr>
              <a:t>Взаємопов'язаність</a:t>
            </a:r>
            <a:endParaRPr lang="en-US" sz="2000" b="1" i="1" kern="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86D81F-920E-4E5C-BCCE-AF1355EB51FD}"/>
              </a:ext>
            </a:extLst>
          </p:cNvPr>
          <p:cNvSpPr txBox="1"/>
          <p:nvPr/>
        </p:nvSpPr>
        <p:spPr>
          <a:xfrm>
            <a:off x="3318232" y="3202373"/>
            <a:ext cx="8801189" cy="1862048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300" b="1" i="1" kern="0" dirty="0">
                <a:solidFill>
                  <a:srgbClr val="FFFFFF"/>
                </a:solidFill>
              </a:rPr>
              <a:t>І</a:t>
            </a:r>
            <a:r>
              <a:rPr lang="en-US" sz="2300" b="1" i="1" kern="0" dirty="0">
                <a:solidFill>
                  <a:srgbClr val="FFFFFF"/>
                </a:solidFill>
              </a:rPr>
              <a:t>o</a:t>
            </a:r>
            <a:r>
              <a:rPr lang="uk-UA" sz="2300" b="1" i="1" kern="0" dirty="0">
                <a:solidFill>
                  <a:srgbClr val="FFFFFF"/>
                </a:solidFill>
              </a:rPr>
              <a:t>Т здатний забезпечити семантичну узгодженість між фізичними об'єктами реального світу і їх інформаційним поданням у віртуальному просторі та об'єднати фізичні пристрої з урахуванням правил й обмежень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6ACADBA-BA6C-494B-AC55-6E33880E0C3B}"/>
              </a:ext>
            </a:extLst>
          </p:cNvPr>
          <p:cNvSpPr/>
          <p:nvPr/>
        </p:nvSpPr>
        <p:spPr>
          <a:xfrm>
            <a:off x="72008" y="3208437"/>
            <a:ext cx="3161386" cy="185598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>
                <a:solidFill>
                  <a:srgbClr val="FFFFFF"/>
                </a:solidFill>
              </a:rPr>
              <a:t>Сервіси, орієнтовані на пристрої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9EB09-5F19-420A-92C1-CDA2B0FDEA0B}"/>
              </a:ext>
            </a:extLst>
          </p:cNvPr>
          <p:cNvSpPr txBox="1"/>
          <p:nvPr/>
        </p:nvSpPr>
        <p:spPr>
          <a:xfrm>
            <a:off x="3318232" y="5188511"/>
            <a:ext cx="8801189" cy="1154162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300" b="1" i="1" kern="0" dirty="0">
                <a:solidFill>
                  <a:srgbClr val="FFFFFF"/>
                </a:solidFill>
              </a:rPr>
              <a:t>Пристрої в </a:t>
            </a:r>
            <a:r>
              <a:rPr lang="uk-UA" sz="2300" b="1" i="1" kern="0" dirty="0" err="1">
                <a:solidFill>
                  <a:srgbClr val="FFFFFF"/>
                </a:solidFill>
              </a:rPr>
              <a:t>ІоТ</a:t>
            </a:r>
            <a:r>
              <a:rPr lang="uk-UA" sz="2300" b="1" i="1" kern="0" dirty="0">
                <a:solidFill>
                  <a:srgbClr val="FFFFFF"/>
                </a:solidFill>
              </a:rPr>
              <a:t> неоднорідні за визначенням і можуть належати різним мережам і апаратним платформам, що не є перешкодою до взаємодії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4CFA2C9C-0AA2-40D6-AB06-0A93B3CDB2D4}"/>
              </a:ext>
            </a:extLst>
          </p:cNvPr>
          <p:cNvSpPr/>
          <p:nvPr/>
        </p:nvSpPr>
        <p:spPr>
          <a:xfrm>
            <a:off x="72008" y="5203736"/>
            <a:ext cx="3161386" cy="113893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000" b="1" i="1" kern="0" dirty="0">
                <a:solidFill>
                  <a:srgbClr val="FFFFFF"/>
                </a:solidFill>
              </a:rPr>
              <a:t>Гетерогенність</a:t>
            </a:r>
          </a:p>
        </p:txBody>
      </p:sp>
    </p:spTree>
    <p:extLst>
      <p:ext uri="{BB962C8B-B14F-4D97-AF65-F5344CB8AC3E}">
        <p14:creationId xmlns:p14="http://schemas.microsoft.com/office/powerpoint/2010/main" val="21355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Інтернет речей?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FD952E-E901-4419-A5C6-62ADA20AF772}"/>
              </a:ext>
            </a:extLst>
          </p:cNvPr>
          <p:cNvSpPr txBox="1"/>
          <p:nvPr/>
        </p:nvSpPr>
        <p:spPr>
          <a:xfrm>
            <a:off x="3318234" y="1816148"/>
            <a:ext cx="8801189" cy="2308324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Стан пристроїв змінюється постійно: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включення і виключення, контекстна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і технологічна інформація, включаючи місце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розташування і швидкість. Кількість підключених пристроїв також може </a:t>
            </a:r>
            <a:r>
              <a:rPr lang="uk-UA" sz="2400" b="1" i="1" kern="0" dirty="0" err="1">
                <a:solidFill>
                  <a:srgbClr val="FFFFFF"/>
                </a:solidFill>
              </a:rPr>
              <a:t>динамічно</a:t>
            </a:r>
            <a:r>
              <a:rPr lang="uk-UA" sz="2400" b="1" i="1" kern="0" dirty="0">
                <a:solidFill>
                  <a:srgbClr val="FFFFFF"/>
                </a:solidFill>
              </a:rPr>
              <a:t> змінюватися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20297ED6-335B-4D0D-BF84-5E9734BF1338}"/>
              </a:ext>
            </a:extLst>
          </p:cNvPr>
          <p:cNvSpPr/>
          <p:nvPr/>
        </p:nvSpPr>
        <p:spPr>
          <a:xfrm>
            <a:off x="72008" y="1816147"/>
            <a:ext cx="3161386" cy="2308324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Динамічність</a:t>
            </a:r>
            <a:endParaRPr lang="en-US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0AB72-4BB0-49E1-94A5-DC531FDB51B8}"/>
              </a:ext>
            </a:extLst>
          </p:cNvPr>
          <p:cNvSpPr txBox="1"/>
          <p:nvPr/>
        </p:nvSpPr>
        <p:spPr>
          <a:xfrm>
            <a:off x="3318233" y="4279591"/>
            <a:ext cx="8801189" cy="156966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Кількість пристроїв, які будуть «спілкуватися»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й отримувати керуючий вплив у десятки разів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перевищить кількість вузлів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у поточній мережі Інтернет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4E93D4A2-B896-427A-94BE-7C590505AAFA}"/>
              </a:ext>
            </a:extLst>
          </p:cNvPr>
          <p:cNvSpPr/>
          <p:nvPr/>
        </p:nvSpPr>
        <p:spPr>
          <a:xfrm>
            <a:off x="72008" y="4279591"/>
            <a:ext cx="3161386" cy="156966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Масштабність</a:t>
            </a:r>
          </a:p>
        </p:txBody>
      </p:sp>
    </p:spTree>
    <p:extLst>
      <p:ext uri="{BB962C8B-B14F-4D97-AF65-F5344CB8AC3E}">
        <p14:creationId xmlns:p14="http://schemas.microsoft.com/office/powerpoint/2010/main" val="14618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</a:t>
            </a:r>
            <a:r>
              <a:rPr lang="en-US" dirty="0"/>
              <a:t>Smart-</a:t>
            </a:r>
            <a:r>
              <a:rPr lang="uk-UA" dirty="0"/>
              <a:t>технологія?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У сучасному середовищі поширилось нове тлумачення інформаційного суспільства, а саме </a:t>
            </a:r>
            <a:r>
              <a:rPr lang="en-US" sz="2800" b="1" i="1" kern="0" dirty="0">
                <a:solidFill>
                  <a:srgbClr val="FFFF00"/>
                </a:solidFill>
              </a:rPr>
              <a:t>Smart-</a:t>
            </a:r>
            <a:r>
              <a:rPr lang="uk-UA" sz="2800" b="1" i="1" kern="0" dirty="0">
                <a:solidFill>
                  <a:srgbClr val="FFFF00"/>
                </a:solidFill>
              </a:rPr>
              <a:t>суспільство</a:t>
            </a:r>
            <a:r>
              <a:rPr lang="uk-UA" sz="2800" b="1" i="1" kern="0" dirty="0">
                <a:solidFill>
                  <a:srgbClr val="FFFFFF"/>
                </a:solidFill>
              </a:rPr>
              <a:t> (розумне суспільство). </a:t>
            </a:r>
          </a:p>
        </p:txBody>
      </p:sp>
      <p:pic>
        <p:nvPicPr>
          <p:cNvPr id="22530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14646F95-F130-453A-8024-AE3675247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85" y="2679940"/>
            <a:ext cx="6743008" cy="39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C2F94E-D09B-4986-A2C2-6339AC65572F}"/>
              </a:ext>
            </a:extLst>
          </p:cNvPr>
          <p:cNvSpPr txBox="1"/>
          <p:nvPr/>
        </p:nvSpPr>
        <p:spPr>
          <a:xfrm>
            <a:off x="72008" y="2679940"/>
            <a:ext cx="5197576" cy="3970318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Категорія «</a:t>
            </a:r>
            <a:r>
              <a:rPr lang="en-US" sz="2800" b="1" i="1" kern="0" dirty="0">
                <a:solidFill>
                  <a:srgbClr val="FFFF00"/>
                </a:solidFill>
              </a:rPr>
              <a:t>Smart-</a:t>
            </a:r>
            <a:r>
              <a:rPr lang="uk-UA" sz="2800" b="1" i="1" kern="0" dirty="0">
                <a:solidFill>
                  <a:srgbClr val="FFFF00"/>
                </a:solidFill>
              </a:rPr>
              <a:t>суспільство</a:t>
            </a:r>
            <a:r>
              <a:rPr lang="uk-UA" sz="2800" b="1" i="1" kern="0" dirty="0">
                <a:solidFill>
                  <a:srgbClr val="FFFFFF"/>
                </a:solidFill>
              </a:rPr>
              <a:t>» увійшла в науку після Саміту «Великої двадцятки» в Сеулі у 2010 </a:t>
            </a:r>
            <a:r>
              <a:rPr lang="en-US" sz="2800" b="1" i="1" kern="0" dirty="0">
                <a:solidFill>
                  <a:srgbClr val="FFFFFF"/>
                </a:solidFill>
              </a:rPr>
              <a:t>p., </a:t>
            </a:r>
            <a:r>
              <a:rPr lang="uk-UA" sz="2800" b="1" i="1" kern="0" dirty="0">
                <a:solidFill>
                  <a:srgbClr val="FFFFFF"/>
                </a:solidFill>
              </a:rPr>
              <a:t>де проходив форум з інформаційних технологій «</a:t>
            </a:r>
            <a:r>
              <a:rPr lang="en-US" sz="2800" b="1" i="1" kern="0" dirty="0">
                <a:solidFill>
                  <a:srgbClr val="FFFFFF"/>
                </a:solidFill>
              </a:rPr>
              <a:t>Smart </a:t>
            </a:r>
            <a:r>
              <a:rPr lang="uk-UA" sz="2800" b="1" i="1" kern="0" dirty="0">
                <a:solidFill>
                  <a:srgbClr val="FFFFFF"/>
                </a:solidFill>
              </a:rPr>
              <a:t>і стале зростання»..</a:t>
            </a:r>
          </a:p>
        </p:txBody>
      </p:sp>
    </p:spTree>
    <p:extLst>
      <p:ext uri="{BB962C8B-B14F-4D97-AF65-F5344CB8AC3E}">
        <p14:creationId xmlns:p14="http://schemas.microsoft.com/office/powerpoint/2010/main" val="19224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</a:t>
            </a:r>
            <a:r>
              <a:rPr lang="en-US" dirty="0"/>
              <a:t>Smart-</a:t>
            </a:r>
            <a:r>
              <a:rPr lang="uk-UA" dirty="0"/>
              <a:t>технологія?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В основі </a:t>
            </a:r>
            <a:r>
              <a:rPr lang="en-US" sz="2800" b="1" i="1" kern="0" dirty="0">
                <a:solidFill>
                  <a:srgbClr val="FFFF00"/>
                </a:solidFill>
              </a:rPr>
              <a:t>Smart-</a:t>
            </a:r>
            <a:r>
              <a:rPr lang="uk-UA" sz="2800" b="1" i="1" kern="0" dirty="0">
                <a:solidFill>
                  <a:srgbClr val="FFFF00"/>
                </a:solidFill>
              </a:rPr>
              <a:t>суспільства </a:t>
            </a:r>
            <a:r>
              <a:rPr lang="uk-UA" sz="2800" b="1" i="1" kern="0" dirty="0">
                <a:solidFill>
                  <a:srgbClr val="FFFFFF"/>
                </a:solidFill>
              </a:rPr>
              <a:t>лежить розвиток «суспільства знань», цифрових технологій, цифрового суспільства — усього того, що має назву цифрової ери розвитку цивілізації. </a:t>
            </a:r>
          </a:p>
        </p:txBody>
      </p:sp>
      <p:pic>
        <p:nvPicPr>
          <p:cNvPr id="7" name="Picture 2" descr="Ð ÐµÐ·ÑÐ»ÑÑÐ°Ñ Ð¿Ð¾ÑÑÐºÑ Ð·Ð¾Ð±ÑÐ°Ð¶ÐµÐ½Ñ Ð·Ð° Ð·Ð°Ð¿Ð¸ÑÐ¾Ð¼ &quot;Smart-society&quot;">
            <a:extLst>
              <a:ext uri="{FF2B5EF4-FFF2-40B4-BE49-F238E27FC236}">
                <a16:creationId xmlns:a16="http://schemas.microsoft.com/office/drawing/2014/main" id="{245D9F81-6FC5-46DD-ACA4-0BBCAD7E9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4"/>
          <a:stretch/>
        </p:blipFill>
        <p:spPr bwMode="auto">
          <a:xfrm>
            <a:off x="6861381" y="3091550"/>
            <a:ext cx="5258611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19BDE5-EC6A-4A8E-80A0-4A27674DF544}"/>
              </a:ext>
            </a:extLst>
          </p:cNvPr>
          <p:cNvSpPr txBox="1"/>
          <p:nvPr/>
        </p:nvSpPr>
        <p:spPr>
          <a:xfrm>
            <a:off x="72008" y="3091550"/>
            <a:ext cx="6649303" cy="34163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 kern="0" dirty="0">
                <a:solidFill>
                  <a:srgbClr val="FFFFFF"/>
                </a:solidFill>
              </a:rPr>
              <a:t>Smart-</a:t>
            </a:r>
            <a:r>
              <a:rPr lang="uk-UA" sz="2400" b="1" i="1" kern="0" dirty="0">
                <a:solidFill>
                  <a:srgbClr val="FFFFFF"/>
                </a:solidFill>
              </a:rPr>
              <a:t>суспільство побудоване таким чином, що «розумна» робота, яка утворена «розумним» життям, державою та бізнесом, базується на «розумній» інфраструктурі і «розумних» громадянах, які відіграють центральну роль у створенні </a:t>
            </a:r>
            <a:r>
              <a:rPr lang="en-US" sz="2400" b="1" i="1" kern="0" dirty="0">
                <a:solidFill>
                  <a:srgbClr val="FFFFFF"/>
                </a:solidFill>
              </a:rPr>
              <a:t>Smart-</a:t>
            </a:r>
            <a:r>
              <a:rPr lang="uk-UA" sz="2400" b="1" i="1" kern="0" dirty="0">
                <a:solidFill>
                  <a:srgbClr val="FFFFFF"/>
                </a:solidFill>
              </a:rPr>
              <a:t>культури.</a:t>
            </a:r>
          </a:p>
        </p:txBody>
      </p:sp>
    </p:spTree>
    <p:extLst>
      <p:ext uri="{BB962C8B-B14F-4D97-AF65-F5344CB8AC3E}">
        <p14:creationId xmlns:p14="http://schemas.microsoft.com/office/powerpoint/2010/main" val="17758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Розрізняють декілька причин, чому попит на штучний інтелект стає все більш актуальним у наш час: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33DE18-5E30-41B6-A1EE-F40B6F5300C6}"/>
              </a:ext>
            </a:extLst>
          </p:cNvPr>
          <p:cNvSpPr txBox="1"/>
          <p:nvPr/>
        </p:nvSpPr>
        <p:spPr>
          <a:xfrm>
            <a:off x="471340" y="2259210"/>
            <a:ext cx="11650810" cy="2246769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Людина стикається з безпрецедентним обсягом інформації. За останні кілька років було створено 90% світових даних. Уперше ця статистика згадується в дослідженні корпорації </a:t>
            </a:r>
            <a:r>
              <a:rPr lang="en-US" sz="2800" b="1" i="1" kern="0" dirty="0">
                <a:solidFill>
                  <a:srgbClr val="FFFFFF"/>
                </a:solidFill>
              </a:rPr>
              <a:t>IBM </a:t>
            </a:r>
            <a:r>
              <a:rPr lang="uk-UA" sz="2800" b="1" i="1" kern="0" dirty="0">
                <a:solidFill>
                  <a:srgbClr val="FFFFFF"/>
                </a:solidFill>
              </a:rPr>
              <a:t>ще в 2013 </a:t>
            </a:r>
            <a:r>
              <a:rPr lang="en-US" sz="2800" b="1" i="1" kern="0" dirty="0">
                <a:solidFill>
                  <a:srgbClr val="FFFFFF"/>
                </a:solidFill>
              </a:rPr>
              <a:t>p., </a:t>
            </a:r>
            <a:r>
              <a:rPr lang="uk-UA" sz="2800" b="1" i="1" kern="0" dirty="0">
                <a:solidFill>
                  <a:srgbClr val="FFFFFF"/>
                </a:solidFill>
              </a:rPr>
              <a:t>але ця тенденція залишається постійною. </a:t>
            </a: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IBM icon&quot;">
            <a:extLst>
              <a:ext uri="{FF2B5EF4-FFF2-40B4-BE49-F238E27FC236}">
                <a16:creationId xmlns:a16="http://schemas.microsoft.com/office/drawing/2014/main" id="{9A5A32B4-7D5E-4813-ABEF-F527FC53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0" y="44196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A0195-0801-499E-B2B5-5FE902C5482B}"/>
              </a:ext>
            </a:extLst>
          </p:cNvPr>
          <p:cNvSpPr txBox="1"/>
          <p:nvPr/>
        </p:nvSpPr>
        <p:spPr>
          <a:xfrm>
            <a:off x="471339" y="4511484"/>
            <a:ext cx="9040305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800"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Дійсно, кожні два роки протягом останніх трьох десятиліть обсяг даних у світі збільшується приблизно в 10 разів.</a:t>
            </a:r>
          </a:p>
        </p:txBody>
      </p:sp>
    </p:spTree>
    <p:extLst>
      <p:ext uri="{BB962C8B-B14F-4D97-AF65-F5344CB8AC3E}">
        <p14:creationId xmlns:p14="http://schemas.microsoft.com/office/powerpoint/2010/main" val="332077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</a:t>
            </a:r>
            <a:r>
              <a:rPr lang="en-US" dirty="0"/>
              <a:t>Smart-</a:t>
            </a:r>
            <a:r>
              <a:rPr lang="uk-UA" dirty="0"/>
              <a:t>технологія?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Зарубіжні вчені вважають, що розвиток таких галузей, як:</a:t>
            </a: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C3ACC6D-6025-4823-A3F1-AD9F0C4836A6}"/>
              </a:ext>
            </a:extLst>
          </p:cNvPr>
          <p:cNvSpPr/>
          <p:nvPr/>
        </p:nvSpPr>
        <p:spPr>
          <a:xfrm>
            <a:off x="72008" y="2246526"/>
            <a:ext cx="2887061" cy="138499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транспорт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88E98E03-AB88-4FBF-9F6B-813F0313AFA4}"/>
              </a:ext>
            </a:extLst>
          </p:cNvPr>
          <p:cNvSpPr/>
          <p:nvPr/>
        </p:nvSpPr>
        <p:spPr>
          <a:xfrm>
            <a:off x="3125138" y="2246526"/>
            <a:ext cx="2887061" cy="138499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охорона здоров'я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242AACFA-AB13-4343-A6F3-F1958EC75273}"/>
              </a:ext>
            </a:extLst>
          </p:cNvPr>
          <p:cNvSpPr/>
          <p:nvPr/>
        </p:nvSpPr>
        <p:spPr>
          <a:xfrm>
            <a:off x="6178267" y="2246526"/>
            <a:ext cx="2887061" cy="138499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енергетика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C1DB0759-D1BD-4009-9BDC-B31D02F64D55}"/>
              </a:ext>
            </a:extLst>
          </p:cNvPr>
          <p:cNvSpPr/>
          <p:nvPr/>
        </p:nvSpPr>
        <p:spPr>
          <a:xfrm>
            <a:off x="9229550" y="2248444"/>
            <a:ext cx="2887061" cy="138499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суспільство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70BF5-597E-492E-8BBE-E51151B8ECCF}"/>
              </a:ext>
            </a:extLst>
          </p:cNvPr>
          <p:cNvSpPr txBox="1"/>
          <p:nvPr/>
        </p:nvSpPr>
        <p:spPr>
          <a:xfrm>
            <a:off x="72008" y="3734978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Приведе до появи </a:t>
            </a:r>
            <a:r>
              <a:rPr lang="en-US" sz="2800" b="1" i="1" kern="0" dirty="0">
                <a:solidFill>
                  <a:srgbClr val="FFFF00"/>
                </a:solidFill>
              </a:rPr>
              <a:t>Smart-</a:t>
            </a:r>
            <a:r>
              <a:rPr lang="uk-UA" sz="2800" b="1" i="1" kern="0" dirty="0">
                <a:solidFill>
                  <a:srgbClr val="FFFF00"/>
                </a:solidFill>
              </a:rPr>
              <a:t>світу</a:t>
            </a:r>
            <a:r>
              <a:rPr lang="uk-UA" sz="2800" b="1" i="1" kern="0" dirty="0">
                <a:solidFill>
                  <a:srgbClr val="FFFFFF"/>
                </a:solidFill>
              </a:rPr>
              <a:t>, детермінованого цифровими технологіями. Останнім часом стали виникати світові тренди в розвитку </a:t>
            </a:r>
            <a:r>
              <a:rPr lang="en-US" sz="2800" b="1" i="1" kern="0" dirty="0">
                <a:solidFill>
                  <a:srgbClr val="FFFFFF"/>
                </a:solidFill>
              </a:rPr>
              <a:t>Smart: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442EE68D-FD6C-4F77-819F-3DC8186AFA04}"/>
              </a:ext>
            </a:extLst>
          </p:cNvPr>
          <p:cNvSpPr/>
          <p:nvPr/>
        </p:nvSpPr>
        <p:spPr>
          <a:xfrm>
            <a:off x="72008" y="5223430"/>
            <a:ext cx="2887061" cy="120833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міста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410219E-E6B0-4714-9E6C-03494B0F82A7}"/>
              </a:ext>
            </a:extLst>
          </p:cNvPr>
          <p:cNvSpPr/>
          <p:nvPr/>
        </p:nvSpPr>
        <p:spPr>
          <a:xfrm>
            <a:off x="3125138" y="5223430"/>
            <a:ext cx="2887061" cy="120833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країни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DFB3BBBD-5375-49AA-9331-FAC99805FB0F}"/>
              </a:ext>
            </a:extLst>
          </p:cNvPr>
          <p:cNvSpPr/>
          <p:nvPr/>
        </p:nvSpPr>
        <p:spPr>
          <a:xfrm>
            <a:off x="6178267" y="5223430"/>
            <a:ext cx="2887061" cy="120833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освіта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E84A1786-2A36-4704-842D-BC29DFD16B90}"/>
              </a:ext>
            </a:extLst>
          </p:cNvPr>
          <p:cNvSpPr/>
          <p:nvPr/>
        </p:nvSpPr>
        <p:spPr>
          <a:xfrm>
            <a:off x="9229550" y="5225348"/>
            <a:ext cx="2887061" cy="120833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Smart-</a:t>
            </a:r>
            <a:r>
              <a:rPr lang="uk-UA" sz="2800" b="1" i="1" kern="0" dirty="0">
                <a:solidFill>
                  <a:srgbClr val="FFFFFF"/>
                </a:solidFill>
              </a:rPr>
              <a:t>життя</a:t>
            </a:r>
            <a:endParaRPr lang="uk-UA" sz="2400" b="1" i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5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</a:t>
            </a:r>
            <a:r>
              <a:rPr lang="en-US" dirty="0"/>
              <a:t>Smart-</a:t>
            </a:r>
            <a:r>
              <a:rPr lang="uk-UA" dirty="0"/>
              <a:t>технологія?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Розумні міста сьогодні — це основа економічного піднесення та суспільного прогресу світу. Розумне місто</a:t>
            </a:r>
            <a:r>
              <a:rPr lang="uk-UA" dirty="0"/>
              <a:t>  </a:t>
            </a:r>
            <a:r>
              <a:rPr lang="uk-UA" sz="2800" b="1" i="1" kern="0" dirty="0">
                <a:solidFill>
                  <a:srgbClr val="FFFFFF"/>
                </a:solidFill>
              </a:rPr>
              <a:t>— це сучасна модель міської трансформації, у якій інформаційні технології дають змогу вирішити</a:t>
            </a:r>
          </a:p>
        </p:txBody>
      </p:sp>
      <p:pic>
        <p:nvPicPr>
          <p:cNvPr id="24578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FC4F1E17-2DAD-42B0-9738-B6CE815FF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35" y="3157979"/>
            <a:ext cx="6384958" cy="34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15C8B-3C09-401E-8210-914500BD58CB}"/>
              </a:ext>
            </a:extLst>
          </p:cNvPr>
          <p:cNvSpPr txBox="1"/>
          <p:nvPr/>
        </p:nvSpPr>
        <p:spPr>
          <a:xfrm>
            <a:off x="70929" y="3012645"/>
            <a:ext cx="5566300" cy="2677656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найскладніші проблеми, якісно змінити систему управління та створити умови для розвитку громади і кожної людини.</a:t>
            </a:r>
          </a:p>
        </p:txBody>
      </p:sp>
    </p:spTree>
    <p:extLst>
      <p:ext uri="{BB962C8B-B14F-4D97-AF65-F5344CB8AC3E}">
        <p14:creationId xmlns:p14="http://schemas.microsoft.com/office/powerpoint/2010/main" val="3713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Дайте відповіді на запитання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uk-UA" sz="2800" b="1" i="1" kern="0">
                <a:solidFill>
                  <a:srgbClr val="FFFFFF"/>
                </a:solidFill>
              </a:rPr>
              <a:t>Що таке штучний інтелект? Які приклади його використання у світі?</a:t>
            </a:r>
          </a:p>
        </p:txBody>
      </p:sp>
      <p:pic>
        <p:nvPicPr>
          <p:cNvPr id="30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0929" y="2246693"/>
            <a:ext cx="12050142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>
                <a:solidFill>
                  <a:srgbClr val="002060"/>
                </a:solidFill>
              </a:rPr>
              <a:t>Як штучний інтелект пов'язаний із комп'ютерною технікою?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929" y="3330024"/>
            <a:ext cx="12050142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>
                <a:solidFill>
                  <a:srgbClr val="FFFFFF"/>
                </a:solidFill>
              </a:rPr>
              <a:t>Що таке колективний інтелект? Чому вчені звертаються до розробок колективного інтелекту?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29" y="4423502"/>
            <a:ext cx="10429749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4"/>
              <a:defRPr/>
            </a:pPr>
            <a:r>
              <a:rPr lang="uk-UA" sz="2800" b="1" i="1" kern="0">
                <a:solidFill>
                  <a:srgbClr val="002060"/>
                </a:solidFill>
              </a:rPr>
              <a:t>Якими є складові Інтернету речей?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65A179-6517-4CB6-899F-9381EED57FC4}"/>
              </a:ext>
            </a:extLst>
          </p:cNvPr>
          <p:cNvSpPr txBox="1"/>
          <p:nvPr/>
        </p:nvSpPr>
        <p:spPr>
          <a:xfrm>
            <a:off x="70929" y="5086093"/>
            <a:ext cx="10454845" cy="954107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5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 обмінюються даними складові Інтернету речей?</a:t>
            </a:r>
          </a:p>
        </p:txBody>
      </p:sp>
    </p:spTree>
    <p:extLst>
      <p:ext uri="{BB962C8B-B14F-4D97-AF65-F5344CB8AC3E}">
        <p14:creationId xmlns:p14="http://schemas.microsoft.com/office/powerpoint/2010/main" val="1065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2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Домашнє завдання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03" y="1272160"/>
            <a:ext cx="4659625" cy="53478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69854" y="2133942"/>
            <a:ext cx="4663795" cy="1191816"/>
          </a:xfrm>
          <a:prstGeom prst="wedgeRoundRectCallout">
            <a:avLst>
              <a:gd name="adj1" fmla="val -59508"/>
              <a:gd name="adj2" fmla="val 126275"/>
              <a:gd name="adj3" fmla="val 16667"/>
            </a:avLst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Проаналізувати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§ </a:t>
            </a:r>
            <a:r>
              <a:rPr lang="uk-UA" sz="3200" i="1" kern="0" noProof="0" dirty="0">
                <a:solidFill>
                  <a:srgbClr val="FFFFFF"/>
                </a:solidFill>
                <a:latin typeface="Verdana"/>
              </a:rPr>
              <a:t>8</a:t>
            </a:r>
            <a:r>
              <a:rPr kumimoji="0" lang="uk-UA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ст. </a:t>
            </a:r>
            <a:r>
              <a:rPr lang="uk-UA" sz="3200" i="1" kern="0" noProof="0" dirty="0">
                <a:solidFill>
                  <a:srgbClr val="FFFFFF"/>
                </a:solidFill>
                <a:latin typeface="Verdana"/>
              </a:rPr>
              <a:t>87</a:t>
            </a:r>
            <a:r>
              <a:rPr lang="uk-UA" sz="3200" i="1" kern="0" dirty="0">
                <a:solidFill>
                  <a:srgbClr val="FFFFFF"/>
                </a:solidFill>
                <a:latin typeface="Verdana"/>
              </a:rPr>
              <a:t>-97</a:t>
            </a:r>
            <a:endParaRPr kumimoji="0" lang="uk-UA" sz="32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60" descr="3D_2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Працюємо за комп’ютером</a:t>
            </a:r>
            <a:endParaRPr lang="uk-UA" sz="3600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" y="1272160"/>
            <a:ext cx="4659625" cy="5347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9511" y="2133942"/>
            <a:ext cx="3233804" cy="1191816"/>
          </a:xfrm>
          <a:prstGeom prst="wedgeRoundRectCallout">
            <a:avLst>
              <a:gd name="adj1" fmla="val -57397"/>
              <a:gd name="adj2" fmla="val 184982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uk-UA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1" u="none" strike="noStrike" kern="0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</a:defRPr>
            </a:lvl1pPr>
          </a:lstStyle>
          <a:p>
            <a:pPr lvl="0">
              <a:defRPr/>
            </a:pPr>
            <a:r>
              <a:rPr lang="uk-UA" dirty="0"/>
              <a:t>Сторінка</a:t>
            </a:r>
          </a:p>
          <a:p>
            <a:pPr lvl="0">
              <a:defRPr/>
            </a:pPr>
            <a:r>
              <a:rPr lang="ru-RU" dirty="0"/>
              <a:t>90, 94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115" y="1177376"/>
            <a:ext cx="4839154" cy="5608513"/>
          </a:xfrm>
          <a:prstGeom prst="rect">
            <a:avLst/>
          </a:prstGeom>
        </p:spPr>
      </p:pic>
      <p:pic>
        <p:nvPicPr>
          <p:cNvPr id="7" name="Picture 2" descr="computer, programmer, scientist ic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5" b="14007"/>
          <a:stretch/>
        </p:blipFill>
        <p:spPr bwMode="auto">
          <a:xfrm>
            <a:off x="3631455" y="3726379"/>
            <a:ext cx="3851920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5400" dirty="0"/>
              <a:t>Дякую за увагу!</a:t>
            </a:r>
          </a:p>
        </p:txBody>
      </p:sp>
      <p:sp>
        <p:nvSpPr>
          <p:cNvPr id="4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</a:rPr>
              <a:t>За навчальною програмою 2018 року</a:t>
            </a:r>
          </a:p>
        </p:txBody>
      </p:sp>
      <p:sp>
        <p:nvSpPr>
          <p:cNvPr id="7" name="Округлена прямокутна виноска 5">
            <a:extLst>
              <a:ext uri="{FF2B5EF4-FFF2-40B4-BE49-F238E27FC236}">
                <a16:creationId xmlns:a16="http://schemas.microsoft.com/office/drawing/2014/main" id="{7F0C83C5-F8F0-4157-AC83-57C6D0E283FF}"/>
              </a:ext>
            </a:extLst>
          </p:cNvPr>
          <p:cNvSpPr/>
          <p:nvPr/>
        </p:nvSpPr>
        <p:spPr>
          <a:xfrm>
            <a:off x="126612" y="6175807"/>
            <a:ext cx="2448272" cy="619472"/>
          </a:xfrm>
          <a:prstGeom prst="wedgeRoundRectCallout">
            <a:avLst>
              <a:gd name="adj1" fmla="val 367"/>
              <a:gd name="adj2" fmla="val 49864"/>
              <a:gd name="adj3" fmla="val 16667"/>
            </a:avLst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Урок 9</a:t>
            </a:r>
          </a:p>
        </p:txBody>
      </p:sp>
      <p:pic>
        <p:nvPicPr>
          <p:cNvPr id="10" name="Picture 2" descr="about, i, information icon">
            <a:extLst>
              <a:ext uri="{FF2B5EF4-FFF2-40B4-BE49-F238E27FC236}">
                <a16:creationId xmlns:a16="http://schemas.microsoft.com/office/drawing/2014/main" id="{210D9664-8C4A-436C-BD8D-E92ED2B5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013" y="364318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mputing, connection, internet, marketing, network, seo icon">
            <a:extLst>
              <a:ext uri="{FF2B5EF4-FFF2-40B4-BE49-F238E27FC236}">
                <a16:creationId xmlns:a16="http://schemas.microsoft.com/office/drawing/2014/main" id="{502F01F1-AFCD-422E-8866-BA6291D1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386" y="3653579"/>
            <a:ext cx="2331585" cy="23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9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(Продовження…)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FEA63-403A-497F-81FA-368A5228E603}"/>
              </a:ext>
            </a:extLst>
          </p:cNvPr>
          <p:cNvSpPr txBox="1"/>
          <p:nvPr/>
        </p:nvSpPr>
        <p:spPr>
          <a:xfrm>
            <a:off x="471340" y="1797297"/>
            <a:ext cx="8502978" cy="2677656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 Алгоритми стають усе більш витонченими, а машини з нейронними мережами здатні відтворювати спосіб роботи людського мозку й формувати складні асоціації.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8A47F1-7FE9-4D97-847D-FAA037592E92}"/>
              </a:ext>
            </a:extLst>
          </p:cNvPr>
          <p:cNvSpPr txBox="1"/>
          <p:nvPr/>
        </p:nvSpPr>
        <p:spPr>
          <a:xfrm>
            <a:off x="471340" y="4572541"/>
            <a:ext cx="8502978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Обчислювальна потужність сучасних комп'ютерів постійно зростає, вона здатна обробити гігантський обсяг даних.</a:t>
            </a:r>
          </a:p>
        </p:txBody>
      </p:sp>
      <p:pic>
        <p:nvPicPr>
          <p:cNvPr id="2050" name="Picture 2" descr="Ð ÐµÐ·ÑÐ»ÑÑÐ°Ñ Ð¿Ð¾ÑÑÐºÑ Ð·Ð¾Ð±ÑÐ°Ð¶ÐµÐ½Ñ Ð·Ð° Ð·Ð°Ð¿Ð¸ÑÐ¾Ð¼ &quot;neural network icon&quot;">
            <a:extLst>
              <a:ext uri="{FF2B5EF4-FFF2-40B4-BE49-F238E27FC236}">
                <a16:creationId xmlns:a16="http://schemas.microsoft.com/office/drawing/2014/main" id="{9533D68D-2317-494B-A763-0F28B517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258" y="1797297"/>
            <a:ext cx="2677656" cy="267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 ÐµÐ·ÑÐ»ÑÑÐ°Ñ Ð¿Ð¾ÑÑÐºÑ Ð·Ð¾Ð±ÑÐ°Ð¶ÐµÐ½Ñ Ð·Ð° Ð·Ð°Ð¿Ð¸ÑÐ¾Ð¼ &quot;computer icon&quot;">
            <a:extLst>
              <a:ext uri="{FF2B5EF4-FFF2-40B4-BE49-F238E27FC236}">
                <a16:creationId xmlns:a16="http://schemas.microsoft.com/office/drawing/2014/main" id="{57A37D08-5B02-4D01-B943-CD808AC0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260" y="4142295"/>
            <a:ext cx="2699654" cy="26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95410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задачі розв'язуються системами, що відносять до штучного інтелекту?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D6BB1-91F8-4706-A604-5AF7DA3E2DFA}"/>
              </a:ext>
            </a:extLst>
          </p:cNvPr>
          <p:cNvSpPr txBox="1"/>
          <p:nvPr/>
        </p:nvSpPr>
        <p:spPr>
          <a:xfrm>
            <a:off x="70930" y="2246693"/>
            <a:ext cx="4585912" cy="3539430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Може здатися, що керування літаком у режимі автопілоту є складною задачею, але, як виявляється, її </a:t>
            </a:r>
            <a:r>
              <a:rPr lang="uk-UA" sz="2800" b="1" i="1" kern="0" dirty="0" err="1">
                <a:solidFill>
                  <a:srgbClr val="FFFFFF"/>
                </a:solidFill>
              </a:rPr>
              <a:t>рідко</a:t>
            </a:r>
            <a:r>
              <a:rPr lang="uk-UA" sz="2800" b="1" i="1" kern="0" dirty="0">
                <a:solidFill>
                  <a:srgbClr val="FFFFFF"/>
                </a:solidFill>
              </a:rPr>
              <a:t> відносять до задач штучного інтелекту.</a:t>
            </a:r>
          </a:p>
        </p:txBody>
      </p:sp>
      <p:pic>
        <p:nvPicPr>
          <p:cNvPr id="25602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id="{8E9A8B76-57B9-4477-A5BF-1FCB1CEE0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65"/>
          <a:stretch/>
        </p:blipFill>
        <p:spPr bwMode="auto">
          <a:xfrm>
            <a:off x="4826524" y="2246692"/>
            <a:ext cx="7294547" cy="35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3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Тому слід називати інтелектуальними такі системи, що є адаптивними, тобто можуть приймати рішення та діяти в таких середовищах, які постійно змінюються. Але системи штучного інтелекту ніколи не діють (або діють украй </a:t>
            </a:r>
            <a:r>
              <a:rPr lang="uk-UA" sz="2800" b="1" i="1" kern="0" dirty="0" err="1">
                <a:solidFill>
                  <a:srgbClr val="FFFFFF"/>
                </a:solidFill>
              </a:rPr>
              <a:t>рідко</a:t>
            </a:r>
            <a:r>
              <a:rPr lang="uk-UA" sz="2800" b="1" i="1" kern="0" dirty="0">
                <a:solidFill>
                  <a:srgbClr val="FFFFFF"/>
                </a:solidFill>
              </a:rPr>
              <a:t>) за наперед визначеним алгоритмом. </a:t>
            </a:r>
          </a:p>
        </p:txBody>
      </p:sp>
      <p:pic>
        <p:nvPicPr>
          <p:cNvPr id="9" name="Picture 2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F62004DA-D6BF-4F1F-A96C-CAED82A4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39" y="3574542"/>
            <a:ext cx="5799987" cy="28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 ÐµÐ·ÑÐ»ÑÑÐ°Ñ Ð¿Ð¾ÑÑÐºÑ Ð·Ð¾Ð±ÑÐ°Ð¶ÐµÐ½Ñ Ð·Ð° Ð·Ð°Ð¿Ð¸ÑÐ¾Ð¼ &quot;Artificial Intelligence&quot;">
            <a:extLst>
              <a:ext uri="{FF2B5EF4-FFF2-40B4-BE49-F238E27FC236}">
                <a16:creationId xmlns:a16="http://schemas.microsoft.com/office/drawing/2014/main" id="{238380AE-8995-4DF0-A32B-4E481FE16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6"/>
          <a:stretch/>
        </p:blipFill>
        <p:spPr bwMode="auto">
          <a:xfrm>
            <a:off x="6096000" y="3574543"/>
            <a:ext cx="6026150" cy="289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4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Що таке штучний інтелект?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1</a:t>
            </a: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8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8" y="1196763"/>
            <a:ext cx="12050142" cy="2246769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Тому розрахунок траєкторії польоту літака не належить до таких, адже алгоритм розв'язування цієї задачі відомий і запрограмований заздалегідь. Хоча вже задача утримання літака на цій траєкторії під час польоту може містити елементи штучного інтелекту.</a:t>
            </a:r>
          </a:p>
        </p:txBody>
      </p:sp>
      <p:pic>
        <p:nvPicPr>
          <p:cNvPr id="26626" name="Picture 2" descr="Ð ÐµÐ·ÑÐ»ÑÑÐ°Ñ Ð¿Ð¾ÑÑÐºÑ Ð·Ð¾Ð±ÑÐ°Ð¶ÐµÐ½Ñ Ð·Ð° Ð·Ð°Ð¿Ð¸ÑÐ¾Ð¼ &quot;plane&quot;">
            <a:extLst>
              <a:ext uri="{FF2B5EF4-FFF2-40B4-BE49-F238E27FC236}">
                <a16:creationId xmlns:a16="http://schemas.microsoft.com/office/drawing/2014/main" id="{17471AB3-3E49-4AAD-BE47-E7AA1F74BB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6" b="27129"/>
          <a:stretch/>
        </p:blipFill>
        <p:spPr bwMode="auto">
          <a:xfrm>
            <a:off x="1107649" y="3572758"/>
            <a:ext cx="9976701" cy="30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2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157511</TotalTime>
  <Words>2859</Words>
  <Application>Microsoft Office PowerPoint</Application>
  <PresentationFormat>Широкий екран</PresentationFormat>
  <Paragraphs>295</Paragraphs>
  <Slides>55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55</vt:i4>
      </vt:variant>
    </vt:vector>
  </HeadingPairs>
  <TitlesOfParts>
    <vt:vector size="60" baseType="lpstr">
      <vt:lpstr>Arial</vt:lpstr>
      <vt:lpstr>Times New Roman</vt:lpstr>
      <vt:lpstr>Verdana</vt:lpstr>
      <vt:lpstr>Wingdings</vt:lpstr>
      <vt:lpstr>Тема Office</vt:lpstr>
      <vt:lpstr>Поняття про штучний інтелект, інтернет речей, Smart-технології та технології колективного інтелекту</vt:lpstr>
      <vt:lpstr>Поняття про штучний інтелект, інтернет речей, Smart-технології та технології колективного інтелекту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Що таке штучний інтелект?</vt:lpstr>
      <vt:lpstr>Як колективний інтелект пов'язаний із штучним інтелектом?</vt:lpstr>
      <vt:lpstr>Як колективний інтелект пов'язаний із штучним інтелектом?</vt:lpstr>
      <vt:lpstr>Як колективний інтелект пов'язаний із штучним інтелектом?</vt:lpstr>
      <vt:lpstr>Як колективний інтелект пов'язаний із штучним інтелектом?</vt:lpstr>
      <vt:lpstr>Як колективний інтелект пов'язаний із штучним інтелектом?</vt:lpstr>
      <vt:lpstr>Як колективний інтелект пов'язаний із штучним інтелектом?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Інтернет речей?</vt:lpstr>
      <vt:lpstr>Що таке Smart-технологія?</vt:lpstr>
      <vt:lpstr>Що таке Smart-технологія?</vt:lpstr>
      <vt:lpstr>Що таке Smart-технологія?</vt:lpstr>
      <vt:lpstr>Що таке Smart-технологія?</vt:lpstr>
      <vt:lpstr>Дайте відповіді на запитання</vt:lpstr>
      <vt:lpstr>Домашнє завдання</vt:lpstr>
      <vt:lpstr>Працюємо за комп’ютером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Григоренко Сергій</dc:creator>
  <cp:lastModifiedBy>Lenovo</cp:lastModifiedBy>
  <cp:revision>743</cp:revision>
  <dcterms:created xsi:type="dcterms:W3CDTF">2016-06-06T19:48:43Z</dcterms:created>
  <dcterms:modified xsi:type="dcterms:W3CDTF">2018-10-07T19:15:58Z</dcterms:modified>
</cp:coreProperties>
</file>